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Lst>
  <p:notesMasterIdLst>
    <p:notesMasterId r:id="rId81"/>
  </p:notesMasterIdLst>
  <p:sldIdLst>
    <p:sldId id="434" r:id="rId3"/>
    <p:sldId id="435" r:id="rId4"/>
    <p:sldId id="427" r:id="rId5"/>
    <p:sldId id="423" r:id="rId6"/>
    <p:sldId id="528" r:id="rId7"/>
    <p:sldId id="562" r:id="rId8"/>
    <p:sldId id="540" r:id="rId9"/>
    <p:sldId id="541" r:id="rId10"/>
    <p:sldId id="563" r:id="rId11"/>
    <p:sldId id="542" r:id="rId12"/>
    <p:sldId id="426" r:id="rId13"/>
    <p:sldId id="544" r:id="rId14"/>
    <p:sldId id="441" r:id="rId15"/>
    <p:sldId id="428" r:id="rId16"/>
    <p:sldId id="564" r:id="rId17"/>
    <p:sldId id="554" r:id="rId18"/>
    <p:sldId id="553" r:id="rId19"/>
    <p:sldId id="555" r:id="rId20"/>
    <p:sldId id="558" r:id="rId21"/>
    <p:sldId id="557" r:id="rId22"/>
    <p:sldId id="501" r:id="rId23"/>
    <p:sldId id="502" r:id="rId24"/>
    <p:sldId id="503" r:id="rId25"/>
    <p:sldId id="561" r:id="rId26"/>
    <p:sldId id="559" r:id="rId27"/>
    <p:sldId id="506" r:id="rId28"/>
    <p:sldId id="560" r:id="rId29"/>
    <p:sldId id="507" r:id="rId30"/>
    <p:sldId id="533" r:id="rId31"/>
    <p:sldId id="443" r:id="rId32"/>
    <p:sldId id="444" r:id="rId33"/>
    <p:sldId id="534" r:id="rId34"/>
    <p:sldId id="471" r:id="rId35"/>
    <p:sldId id="535" r:id="rId36"/>
    <p:sldId id="446" r:id="rId37"/>
    <p:sldId id="430" r:id="rId38"/>
    <p:sldId id="492" r:id="rId39"/>
    <p:sldId id="551" r:id="rId40"/>
    <p:sldId id="495" r:id="rId41"/>
    <p:sldId id="494" r:id="rId42"/>
    <p:sldId id="448" r:id="rId43"/>
    <p:sldId id="519" r:id="rId44"/>
    <p:sldId id="549" r:id="rId45"/>
    <p:sldId id="550" r:id="rId46"/>
    <p:sldId id="515" r:id="rId47"/>
    <p:sldId id="516" r:id="rId48"/>
    <p:sldId id="517" r:id="rId49"/>
    <p:sldId id="518" r:id="rId50"/>
    <p:sldId id="525" r:id="rId51"/>
    <p:sldId id="521" r:id="rId52"/>
    <p:sldId id="522" r:id="rId53"/>
    <p:sldId id="523" r:id="rId54"/>
    <p:sldId id="552" r:id="rId55"/>
    <p:sldId id="460" r:id="rId56"/>
    <p:sldId id="537" r:id="rId57"/>
    <p:sldId id="536" r:id="rId58"/>
    <p:sldId id="452" r:id="rId59"/>
    <p:sldId id="449" r:id="rId60"/>
    <p:sldId id="455" r:id="rId61"/>
    <p:sldId id="453" r:id="rId62"/>
    <p:sldId id="475" r:id="rId63"/>
    <p:sldId id="476" r:id="rId64"/>
    <p:sldId id="477" r:id="rId65"/>
    <p:sldId id="483" r:id="rId66"/>
    <p:sldId id="482" r:id="rId67"/>
    <p:sldId id="481" r:id="rId68"/>
    <p:sldId id="484" r:id="rId69"/>
    <p:sldId id="478" r:id="rId70"/>
    <p:sldId id="489" r:id="rId71"/>
    <p:sldId id="529" r:id="rId72"/>
    <p:sldId id="545" r:id="rId73"/>
    <p:sldId id="486" r:id="rId74"/>
    <p:sldId id="546" r:id="rId75"/>
    <p:sldId id="485" r:id="rId76"/>
    <p:sldId id="532" r:id="rId77"/>
    <p:sldId id="496" r:id="rId78"/>
    <p:sldId id="547" r:id="rId79"/>
    <p:sldId id="548"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E6E6E6"/>
    <a:srgbClr val="FFFF4F"/>
    <a:srgbClr val="CFD5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A1012D-FA80-4872-9B7C-F37768D8AF42}" v="134" dt="2021-05-21T04:32:42.5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43" autoAdjust="0"/>
    <p:restoredTop sz="94743" autoAdjust="0"/>
  </p:normalViewPr>
  <p:slideViewPr>
    <p:cSldViewPr snapToGrid="0">
      <p:cViewPr varScale="1">
        <p:scale>
          <a:sx n="110" d="100"/>
          <a:sy n="110" d="100"/>
        </p:scale>
        <p:origin x="80" y="264"/>
      </p:cViewPr>
      <p:guideLst/>
    </p:cSldViewPr>
  </p:slideViewPr>
  <p:notesTextViewPr>
    <p:cViewPr>
      <p:scale>
        <a:sx n="1" d="1"/>
        <a:sy n="1" d="1"/>
      </p:scale>
      <p:origin x="0" y="0"/>
    </p:cViewPr>
  </p:notesTextViewPr>
  <p:sorterViewPr>
    <p:cViewPr>
      <p:scale>
        <a:sx n="100" d="100"/>
        <a:sy n="100" d="100"/>
      </p:scale>
      <p:origin x="0" y="-2914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notesMaster" Target="notesMasters/notesMaster1.xml"/><Relationship Id="rId86"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microsoft.com/office/2015/10/relationships/revisionInfo" Target="revisionInfo.xml"/><Relationship Id="rId61" Type="http://schemas.openxmlformats.org/officeDocument/2006/relationships/slide" Target="slides/slide59.xml"/><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scarmen" userId="2f683c8a-c7d3-4289-8dbb-aaebadff94e2" providerId="ADAL" clId="{94A1012D-FA80-4872-9B7C-F37768D8AF42}"/>
    <pc:docChg chg="custSel addSld delSld modSld">
      <pc:chgData name="cscarmen" userId="2f683c8a-c7d3-4289-8dbb-aaebadff94e2" providerId="ADAL" clId="{94A1012D-FA80-4872-9B7C-F37768D8AF42}" dt="2021-05-21T04:33:36.220" v="267" actId="20577"/>
      <pc:docMkLst>
        <pc:docMk/>
      </pc:docMkLst>
      <pc:sldChg chg="modSp mod">
        <pc:chgData name="cscarmen" userId="2f683c8a-c7d3-4289-8dbb-aaebadff94e2" providerId="ADAL" clId="{94A1012D-FA80-4872-9B7C-F37768D8AF42}" dt="2021-05-21T04:33:36.220" v="267" actId="20577"/>
        <pc:sldMkLst>
          <pc:docMk/>
          <pc:sldMk cId="1682890401" sldId="257"/>
        </pc:sldMkLst>
        <pc:spChg chg="mod">
          <ac:chgData name="cscarmen" userId="2f683c8a-c7d3-4289-8dbb-aaebadff94e2" providerId="ADAL" clId="{94A1012D-FA80-4872-9B7C-F37768D8AF42}" dt="2021-05-21T04:33:36.220" v="267" actId="20577"/>
          <ac:spMkLst>
            <pc:docMk/>
            <pc:sldMk cId="1682890401" sldId="257"/>
            <ac:spMk id="3" creationId="{90AF6795-4E48-442B-82D6-116DC7D4A2B2}"/>
          </ac:spMkLst>
        </pc:spChg>
      </pc:sldChg>
      <pc:sldChg chg="modSp mod">
        <pc:chgData name="cscarmen" userId="2f683c8a-c7d3-4289-8dbb-aaebadff94e2" providerId="ADAL" clId="{94A1012D-FA80-4872-9B7C-F37768D8AF42}" dt="2021-05-21T04:26:01.809" v="62" actId="20577"/>
        <pc:sldMkLst>
          <pc:docMk/>
          <pc:sldMk cId="3525528218" sldId="258"/>
        </pc:sldMkLst>
        <pc:spChg chg="mod">
          <ac:chgData name="cscarmen" userId="2f683c8a-c7d3-4289-8dbb-aaebadff94e2" providerId="ADAL" clId="{94A1012D-FA80-4872-9B7C-F37768D8AF42}" dt="2021-05-21T04:26:01.809" v="62" actId="20577"/>
          <ac:spMkLst>
            <pc:docMk/>
            <pc:sldMk cId="3525528218" sldId="258"/>
            <ac:spMk id="3" creationId="{1A636271-4652-4170-8AAE-4ED56C281A45}"/>
          </ac:spMkLst>
        </pc:spChg>
      </pc:sldChg>
      <pc:sldChg chg="new del">
        <pc:chgData name="cscarmen" userId="2f683c8a-c7d3-4289-8dbb-aaebadff94e2" providerId="ADAL" clId="{94A1012D-FA80-4872-9B7C-F37768D8AF42}" dt="2021-05-21T04:32:30.564" v="229" actId="47"/>
        <pc:sldMkLst>
          <pc:docMk/>
          <pc:sldMk cId="1573343545" sldId="259"/>
        </pc:sldMkLst>
      </pc:sldChg>
      <pc:sldChg chg="delSp modSp add mod modNotesTx">
        <pc:chgData name="cscarmen" userId="2f683c8a-c7d3-4289-8dbb-aaebadff94e2" providerId="ADAL" clId="{94A1012D-FA80-4872-9B7C-F37768D8AF42}" dt="2021-05-21T04:28:13.904" v="153" actId="6549"/>
        <pc:sldMkLst>
          <pc:docMk/>
          <pc:sldMk cId="987519858" sldId="356"/>
        </pc:sldMkLst>
        <pc:spChg chg="mod">
          <ac:chgData name="cscarmen" userId="2f683c8a-c7d3-4289-8dbb-aaebadff94e2" providerId="ADAL" clId="{94A1012D-FA80-4872-9B7C-F37768D8AF42}" dt="2021-05-21T04:26:45.360" v="70" actId="207"/>
          <ac:spMkLst>
            <pc:docMk/>
            <pc:sldMk cId="987519858" sldId="356"/>
            <ac:spMk id="3" creationId="{00000000-0000-0000-0000-000000000000}"/>
          </ac:spMkLst>
        </pc:spChg>
        <pc:picChg chg="del">
          <ac:chgData name="cscarmen" userId="2f683c8a-c7d3-4289-8dbb-aaebadff94e2" providerId="ADAL" clId="{94A1012D-FA80-4872-9B7C-F37768D8AF42}" dt="2021-05-21T04:26:46.666" v="71" actId="478"/>
          <ac:picMkLst>
            <pc:docMk/>
            <pc:sldMk cId="987519858" sldId="356"/>
            <ac:picMk id="5122" creationId="{00000000-0000-0000-0000-000000000000}"/>
          </ac:picMkLst>
        </pc:picChg>
      </pc:sldChg>
      <pc:sldChg chg="add modNotesTx">
        <pc:chgData name="cscarmen" userId="2f683c8a-c7d3-4289-8dbb-aaebadff94e2" providerId="ADAL" clId="{94A1012D-FA80-4872-9B7C-F37768D8AF42}" dt="2021-05-21T04:28:36.396" v="161" actId="6549"/>
        <pc:sldMkLst>
          <pc:docMk/>
          <pc:sldMk cId="2217562636" sldId="357"/>
        </pc:sldMkLst>
      </pc:sldChg>
      <pc:sldChg chg="delSp modSp add mod delAnim modAnim modNotesTx">
        <pc:chgData name="cscarmen" userId="2f683c8a-c7d3-4289-8dbb-aaebadff94e2" providerId="ADAL" clId="{94A1012D-FA80-4872-9B7C-F37768D8AF42}" dt="2021-05-21T04:32:00.344" v="225"/>
        <pc:sldMkLst>
          <pc:docMk/>
          <pc:sldMk cId="2401276963" sldId="362"/>
        </pc:sldMkLst>
        <pc:spChg chg="mod">
          <ac:chgData name="cscarmen" userId="2f683c8a-c7d3-4289-8dbb-aaebadff94e2" providerId="ADAL" clId="{94A1012D-FA80-4872-9B7C-F37768D8AF42}" dt="2021-05-21T04:26:39.640" v="64" actId="27636"/>
          <ac:spMkLst>
            <pc:docMk/>
            <pc:sldMk cId="2401276963" sldId="362"/>
            <ac:spMk id="2" creationId="{00000000-0000-0000-0000-000000000000}"/>
          </ac:spMkLst>
        </pc:spChg>
        <pc:spChg chg="mod">
          <ac:chgData name="cscarmen" userId="2f683c8a-c7d3-4289-8dbb-aaebadff94e2" providerId="ADAL" clId="{94A1012D-FA80-4872-9B7C-F37768D8AF42}" dt="2021-05-21T04:29:36.050" v="170" actId="207"/>
          <ac:spMkLst>
            <pc:docMk/>
            <pc:sldMk cId="2401276963" sldId="362"/>
            <ac:spMk id="3" creationId="{00000000-0000-0000-0000-000000000000}"/>
          </ac:spMkLst>
        </pc:spChg>
        <pc:graphicFrameChg chg="del">
          <ac:chgData name="cscarmen" userId="2f683c8a-c7d3-4289-8dbb-aaebadff94e2" providerId="ADAL" clId="{94A1012D-FA80-4872-9B7C-F37768D8AF42}" dt="2021-05-21T04:27:18.831" v="79" actId="478"/>
          <ac:graphicFrameMkLst>
            <pc:docMk/>
            <pc:sldMk cId="2401276963" sldId="362"/>
            <ac:graphicFrameMk id="6" creationId="{00000000-0000-0000-0000-000000000000}"/>
          </ac:graphicFrameMkLst>
        </pc:graphicFrameChg>
        <pc:picChg chg="del">
          <ac:chgData name="cscarmen" userId="2f683c8a-c7d3-4289-8dbb-aaebadff94e2" providerId="ADAL" clId="{94A1012D-FA80-4872-9B7C-F37768D8AF42}" dt="2021-05-21T04:27:16.801" v="77" actId="478"/>
          <ac:picMkLst>
            <pc:docMk/>
            <pc:sldMk cId="2401276963" sldId="362"/>
            <ac:picMk id="5" creationId="{00000000-0000-0000-0000-000000000000}"/>
          </ac:picMkLst>
        </pc:picChg>
        <pc:picChg chg="del">
          <ac:chgData name="cscarmen" userId="2f683c8a-c7d3-4289-8dbb-aaebadff94e2" providerId="ADAL" clId="{94A1012D-FA80-4872-9B7C-F37768D8AF42}" dt="2021-05-21T04:27:21.212" v="80" actId="478"/>
          <ac:picMkLst>
            <pc:docMk/>
            <pc:sldMk cId="2401276963" sldId="362"/>
            <ac:picMk id="8" creationId="{B6E3AE8D-CAF9-4698-97E0-89005D5F62DD}"/>
          </ac:picMkLst>
        </pc:picChg>
        <pc:picChg chg="del">
          <ac:chgData name="cscarmen" userId="2f683c8a-c7d3-4289-8dbb-aaebadff94e2" providerId="ADAL" clId="{94A1012D-FA80-4872-9B7C-F37768D8AF42}" dt="2021-05-21T04:27:21.212" v="80" actId="478"/>
          <ac:picMkLst>
            <pc:docMk/>
            <pc:sldMk cId="2401276963" sldId="362"/>
            <ac:picMk id="9" creationId="{A42387F6-1FBA-436A-A1A8-57AA10A3B41A}"/>
          </ac:picMkLst>
        </pc:picChg>
        <pc:picChg chg="del">
          <ac:chgData name="cscarmen" userId="2f683c8a-c7d3-4289-8dbb-aaebadff94e2" providerId="ADAL" clId="{94A1012D-FA80-4872-9B7C-F37768D8AF42}" dt="2021-05-21T04:27:21.212" v="80" actId="478"/>
          <ac:picMkLst>
            <pc:docMk/>
            <pc:sldMk cId="2401276963" sldId="362"/>
            <ac:picMk id="10" creationId="{3047904C-28BA-41DA-937F-2E5F76A5426C}"/>
          </ac:picMkLst>
        </pc:picChg>
        <pc:picChg chg="del">
          <ac:chgData name="cscarmen" userId="2f683c8a-c7d3-4289-8dbb-aaebadff94e2" providerId="ADAL" clId="{94A1012D-FA80-4872-9B7C-F37768D8AF42}" dt="2021-05-21T04:27:21.212" v="80" actId="478"/>
          <ac:picMkLst>
            <pc:docMk/>
            <pc:sldMk cId="2401276963" sldId="362"/>
            <ac:picMk id="11" creationId="{363A987A-79D1-403F-8CAC-D8DCF7B28EC7}"/>
          </ac:picMkLst>
        </pc:picChg>
        <pc:picChg chg="del">
          <ac:chgData name="cscarmen" userId="2f683c8a-c7d3-4289-8dbb-aaebadff94e2" providerId="ADAL" clId="{94A1012D-FA80-4872-9B7C-F37768D8AF42}" dt="2021-05-21T04:27:21.212" v="80" actId="478"/>
          <ac:picMkLst>
            <pc:docMk/>
            <pc:sldMk cId="2401276963" sldId="362"/>
            <ac:picMk id="12" creationId="{D63C4ADD-C352-4AE0-BC5F-CC5549CCD646}"/>
          </ac:picMkLst>
        </pc:picChg>
        <pc:picChg chg="del">
          <ac:chgData name="cscarmen" userId="2f683c8a-c7d3-4289-8dbb-aaebadff94e2" providerId="ADAL" clId="{94A1012D-FA80-4872-9B7C-F37768D8AF42}" dt="2021-05-21T04:27:17.331" v="78" actId="478"/>
          <ac:picMkLst>
            <pc:docMk/>
            <pc:sldMk cId="2401276963" sldId="362"/>
            <ac:picMk id="7170" creationId="{00000000-0000-0000-0000-000000000000}"/>
          </ac:picMkLst>
        </pc:picChg>
      </pc:sldChg>
      <pc:sldChg chg="modSp add del mod modNotesTx">
        <pc:chgData name="cscarmen" userId="2f683c8a-c7d3-4289-8dbb-aaebadff94e2" providerId="ADAL" clId="{94A1012D-FA80-4872-9B7C-F37768D8AF42}" dt="2021-05-21T04:29:21.911" v="167" actId="47"/>
        <pc:sldMkLst>
          <pc:docMk/>
          <pc:sldMk cId="2422797511" sldId="364"/>
        </pc:sldMkLst>
        <pc:spChg chg="mod">
          <ac:chgData name="cscarmen" userId="2f683c8a-c7d3-4289-8dbb-aaebadff94e2" providerId="ADAL" clId="{94A1012D-FA80-4872-9B7C-F37768D8AF42}" dt="2021-05-21T04:26:39.656" v="67" actId="27636"/>
          <ac:spMkLst>
            <pc:docMk/>
            <pc:sldMk cId="2422797511" sldId="364"/>
            <ac:spMk id="2" creationId="{00000000-0000-0000-0000-000000000000}"/>
          </ac:spMkLst>
        </pc:spChg>
      </pc:sldChg>
      <pc:sldChg chg="modSp add del mod modNotesTx">
        <pc:chgData name="cscarmen" userId="2f683c8a-c7d3-4289-8dbb-aaebadff94e2" providerId="ADAL" clId="{94A1012D-FA80-4872-9B7C-F37768D8AF42}" dt="2021-05-21T04:29:28.883" v="168" actId="47"/>
        <pc:sldMkLst>
          <pc:docMk/>
          <pc:sldMk cId="3575003197" sldId="365"/>
        </pc:sldMkLst>
        <pc:spChg chg="mod">
          <ac:chgData name="cscarmen" userId="2f683c8a-c7d3-4289-8dbb-aaebadff94e2" providerId="ADAL" clId="{94A1012D-FA80-4872-9B7C-F37768D8AF42}" dt="2021-05-21T04:26:39.656" v="69" actId="27636"/>
          <ac:spMkLst>
            <pc:docMk/>
            <pc:sldMk cId="3575003197" sldId="365"/>
            <ac:spMk id="2" creationId="{00000000-0000-0000-0000-000000000000}"/>
          </ac:spMkLst>
        </pc:spChg>
      </pc:sldChg>
      <pc:sldChg chg="modSp add mod modAnim modNotesTx">
        <pc:chgData name="cscarmen" userId="2f683c8a-c7d3-4289-8dbb-aaebadff94e2" providerId="ADAL" clId="{94A1012D-FA80-4872-9B7C-F37768D8AF42}" dt="2021-05-21T04:32:52.780" v="249" actId="1035"/>
        <pc:sldMkLst>
          <pc:docMk/>
          <pc:sldMk cId="1632387859" sldId="372"/>
        </pc:sldMkLst>
        <pc:spChg chg="mod">
          <ac:chgData name="cscarmen" userId="2f683c8a-c7d3-4289-8dbb-aaebadff94e2" providerId="ADAL" clId="{94A1012D-FA80-4872-9B7C-F37768D8AF42}" dt="2021-05-21T04:32:52.780" v="249" actId="1035"/>
          <ac:spMkLst>
            <pc:docMk/>
            <pc:sldMk cId="1632387859" sldId="372"/>
            <ac:spMk id="8" creationId="{00000000-0000-0000-0000-000000000000}"/>
          </ac:spMkLst>
        </pc:spChg>
      </pc:sldChg>
      <pc:sldChg chg="delSp modSp add mod delAnim modAnim chgLayout modNotesTx">
        <pc:chgData name="cscarmen" userId="2f683c8a-c7d3-4289-8dbb-aaebadff94e2" providerId="ADAL" clId="{94A1012D-FA80-4872-9B7C-F37768D8AF42}" dt="2021-05-21T04:32:08.079" v="227"/>
        <pc:sldMkLst>
          <pc:docMk/>
          <pc:sldMk cId="1697656026" sldId="403"/>
        </pc:sldMkLst>
        <pc:spChg chg="mod ord">
          <ac:chgData name="cscarmen" userId="2f683c8a-c7d3-4289-8dbb-aaebadff94e2" providerId="ADAL" clId="{94A1012D-FA80-4872-9B7C-F37768D8AF42}" dt="2021-05-21T04:27:08.375" v="76" actId="700"/>
          <ac:spMkLst>
            <pc:docMk/>
            <pc:sldMk cId="1697656026" sldId="403"/>
            <ac:spMk id="2" creationId="{00000000-0000-0000-0000-000000000000}"/>
          </ac:spMkLst>
        </pc:spChg>
        <pc:spChg chg="mod ord">
          <ac:chgData name="cscarmen" userId="2f683c8a-c7d3-4289-8dbb-aaebadff94e2" providerId="ADAL" clId="{94A1012D-FA80-4872-9B7C-F37768D8AF42}" dt="2021-05-21T04:27:08.375" v="76" actId="700"/>
          <ac:spMkLst>
            <pc:docMk/>
            <pc:sldMk cId="1697656026" sldId="403"/>
            <ac:spMk id="3" creationId="{00000000-0000-0000-0000-000000000000}"/>
          </ac:spMkLst>
        </pc:spChg>
        <pc:spChg chg="mod ord">
          <ac:chgData name="cscarmen" userId="2f683c8a-c7d3-4289-8dbb-aaebadff94e2" providerId="ADAL" clId="{94A1012D-FA80-4872-9B7C-F37768D8AF42}" dt="2021-05-21T04:27:08.375" v="76" actId="700"/>
          <ac:spMkLst>
            <pc:docMk/>
            <pc:sldMk cId="1697656026" sldId="403"/>
            <ac:spMk id="4" creationId="{00000000-0000-0000-0000-000000000000}"/>
          </ac:spMkLst>
        </pc:spChg>
        <pc:spChg chg="mod ord">
          <ac:chgData name="cscarmen" userId="2f683c8a-c7d3-4289-8dbb-aaebadff94e2" providerId="ADAL" clId="{94A1012D-FA80-4872-9B7C-F37768D8AF42}" dt="2021-05-21T04:27:08.375" v="76" actId="700"/>
          <ac:spMkLst>
            <pc:docMk/>
            <pc:sldMk cId="1697656026" sldId="403"/>
            <ac:spMk id="5" creationId="{00000000-0000-0000-0000-000000000000}"/>
          </ac:spMkLst>
        </pc:spChg>
        <pc:spChg chg="mod ord">
          <ac:chgData name="cscarmen" userId="2f683c8a-c7d3-4289-8dbb-aaebadff94e2" providerId="ADAL" clId="{94A1012D-FA80-4872-9B7C-F37768D8AF42}" dt="2021-05-21T04:27:08.375" v="76" actId="700"/>
          <ac:spMkLst>
            <pc:docMk/>
            <pc:sldMk cId="1697656026" sldId="403"/>
            <ac:spMk id="6" creationId="{00000000-0000-0000-0000-000000000000}"/>
          </ac:spMkLst>
        </pc:spChg>
        <pc:spChg chg="del">
          <ac:chgData name="cscarmen" userId="2f683c8a-c7d3-4289-8dbb-aaebadff94e2" providerId="ADAL" clId="{94A1012D-FA80-4872-9B7C-F37768D8AF42}" dt="2021-05-21T04:26:54.872" v="72" actId="478"/>
          <ac:spMkLst>
            <pc:docMk/>
            <pc:sldMk cId="1697656026" sldId="403"/>
            <ac:spMk id="7" creationId="{00000000-0000-0000-0000-000000000000}"/>
          </ac:spMkLst>
        </pc:spChg>
        <pc:spChg chg="del">
          <ac:chgData name="cscarmen" userId="2f683c8a-c7d3-4289-8dbb-aaebadff94e2" providerId="ADAL" clId="{94A1012D-FA80-4872-9B7C-F37768D8AF42}" dt="2021-05-21T04:26:58.822" v="73" actId="478"/>
          <ac:spMkLst>
            <pc:docMk/>
            <pc:sldMk cId="1697656026" sldId="403"/>
            <ac:spMk id="13" creationId="{00000000-0000-0000-0000-000000000000}"/>
          </ac:spMkLst>
        </pc:spChg>
        <pc:spChg chg="del">
          <ac:chgData name="cscarmen" userId="2f683c8a-c7d3-4289-8dbb-aaebadff94e2" providerId="ADAL" clId="{94A1012D-FA80-4872-9B7C-F37768D8AF42}" dt="2021-05-21T04:27:00.128" v="74" actId="478"/>
          <ac:spMkLst>
            <pc:docMk/>
            <pc:sldMk cId="1697656026" sldId="403"/>
            <ac:spMk id="14" creationId="{00000000-0000-0000-0000-000000000000}"/>
          </ac:spMkLst>
        </pc:spChg>
        <pc:spChg chg="del">
          <ac:chgData name="cscarmen" userId="2f683c8a-c7d3-4289-8dbb-aaebadff94e2" providerId="ADAL" clId="{94A1012D-FA80-4872-9B7C-F37768D8AF42}" dt="2021-05-21T04:26:54.872" v="72" actId="478"/>
          <ac:spMkLst>
            <pc:docMk/>
            <pc:sldMk cId="1697656026" sldId="403"/>
            <ac:spMk id="28" creationId="{00000000-0000-0000-0000-000000000000}"/>
          </ac:spMkLst>
        </pc:spChg>
        <pc:spChg chg="del">
          <ac:chgData name="cscarmen" userId="2f683c8a-c7d3-4289-8dbb-aaebadff94e2" providerId="ADAL" clId="{94A1012D-FA80-4872-9B7C-F37768D8AF42}" dt="2021-05-21T04:26:54.872" v="72" actId="478"/>
          <ac:spMkLst>
            <pc:docMk/>
            <pc:sldMk cId="1697656026" sldId="403"/>
            <ac:spMk id="41" creationId="{00000000-0000-0000-0000-000000000000}"/>
          </ac:spMkLst>
        </pc:spChg>
        <pc:grpChg chg="del">
          <ac:chgData name="cscarmen" userId="2f683c8a-c7d3-4289-8dbb-aaebadff94e2" providerId="ADAL" clId="{94A1012D-FA80-4872-9B7C-F37768D8AF42}" dt="2021-05-21T04:26:54.872" v="72" actId="478"/>
          <ac:grpSpMkLst>
            <pc:docMk/>
            <pc:sldMk cId="1697656026" sldId="403"/>
            <ac:grpSpMk id="29" creationId="{00000000-0000-0000-0000-000000000000}"/>
          </ac:grpSpMkLst>
        </pc:grpChg>
        <pc:grpChg chg="del">
          <ac:chgData name="cscarmen" userId="2f683c8a-c7d3-4289-8dbb-aaebadff94e2" providerId="ADAL" clId="{94A1012D-FA80-4872-9B7C-F37768D8AF42}" dt="2021-05-21T04:26:54.872" v="72" actId="478"/>
          <ac:grpSpMkLst>
            <pc:docMk/>
            <pc:sldMk cId="1697656026" sldId="403"/>
            <ac:grpSpMk id="40" creationId="{00000000-0000-0000-0000-000000000000}"/>
          </ac:grpSpMkLst>
        </pc:grpChg>
        <pc:grpChg chg="del">
          <ac:chgData name="cscarmen" userId="2f683c8a-c7d3-4289-8dbb-aaebadff94e2" providerId="ADAL" clId="{94A1012D-FA80-4872-9B7C-F37768D8AF42}" dt="2021-05-21T04:26:54.872" v="72" actId="478"/>
          <ac:grpSpMkLst>
            <pc:docMk/>
            <pc:sldMk cId="1697656026" sldId="403"/>
            <ac:grpSpMk id="42" creationId="{00000000-0000-0000-0000-000000000000}"/>
          </ac:grpSpMkLst>
        </pc:grpChg>
        <pc:grpChg chg="del">
          <ac:chgData name="cscarmen" userId="2f683c8a-c7d3-4289-8dbb-aaebadff94e2" providerId="ADAL" clId="{94A1012D-FA80-4872-9B7C-F37768D8AF42}" dt="2021-05-21T04:26:54.872" v="72" actId="478"/>
          <ac:grpSpMkLst>
            <pc:docMk/>
            <pc:sldMk cId="1697656026" sldId="403"/>
            <ac:grpSpMk id="44" creationId="{00000000-0000-0000-0000-000000000000}"/>
          </ac:grpSpMkLst>
        </pc:grpChg>
        <pc:picChg chg="del">
          <ac:chgData name="cscarmen" userId="2f683c8a-c7d3-4289-8dbb-aaebadff94e2" providerId="ADAL" clId="{94A1012D-FA80-4872-9B7C-F37768D8AF42}" dt="2021-05-21T04:26:54.872" v="72" actId="478"/>
          <ac:picMkLst>
            <pc:docMk/>
            <pc:sldMk cId="1697656026" sldId="403"/>
            <ac:picMk id="1027" creationId="{00000000-0000-0000-0000-000000000000}"/>
          </ac:picMkLst>
        </pc:picChg>
        <pc:picChg chg="del">
          <ac:chgData name="cscarmen" userId="2f683c8a-c7d3-4289-8dbb-aaebadff94e2" providerId="ADAL" clId="{94A1012D-FA80-4872-9B7C-F37768D8AF42}" dt="2021-05-21T04:26:54.872" v="72" actId="478"/>
          <ac:picMkLst>
            <pc:docMk/>
            <pc:sldMk cId="1697656026" sldId="403"/>
            <ac:picMk id="1028" creationId="{00000000-0000-0000-0000-000000000000}"/>
          </ac:picMkLst>
        </pc:picChg>
        <pc:picChg chg="del">
          <ac:chgData name="cscarmen" userId="2f683c8a-c7d3-4289-8dbb-aaebadff94e2" providerId="ADAL" clId="{94A1012D-FA80-4872-9B7C-F37768D8AF42}" dt="2021-05-21T04:26:54.872" v="72" actId="478"/>
          <ac:picMkLst>
            <pc:docMk/>
            <pc:sldMk cId="1697656026" sldId="403"/>
            <ac:picMk id="1035" creationId="{00000000-0000-0000-0000-000000000000}"/>
          </ac:picMkLst>
        </pc:picChg>
        <pc:picChg chg="del">
          <ac:chgData name="cscarmen" userId="2f683c8a-c7d3-4289-8dbb-aaebadff94e2" providerId="ADAL" clId="{94A1012D-FA80-4872-9B7C-F37768D8AF42}" dt="2021-05-21T04:26:54.872" v="72" actId="478"/>
          <ac:picMkLst>
            <pc:docMk/>
            <pc:sldMk cId="1697656026" sldId="403"/>
            <ac:picMk id="1036" creationId="{00000000-0000-0000-0000-000000000000}"/>
          </ac:picMkLst>
        </pc:picChg>
      </pc:sldChg>
      <pc:sldChg chg="delSp modSp add mod delAnim modAnim chgLayout modNotesTx">
        <pc:chgData name="cscarmen" userId="2f683c8a-c7d3-4289-8dbb-aaebadff94e2" providerId="ADAL" clId="{94A1012D-FA80-4872-9B7C-F37768D8AF42}" dt="2021-05-21T04:32:04.426" v="226"/>
        <pc:sldMkLst>
          <pc:docMk/>
          <pc:sldMk cId="1973383961" sldId="420"/>
        </pc:sldMkLst>
        <pc:spChg chg="mod ord">
          <ac:chgData name="cscarmen" userId="2f683c8a-c7d3-4289-8dbb-aaebadff94e2" providerId="ADAL" clId="{94A1012D-FA80-4872-9B7C-F37768D8AF42}" dt="2021-05-21T04:28:52.393" v="163" actId="700"/>
          <ac:spMkLst>
            <pc:docMk/>
            <pc:sldMk cId="1973383961" sldId="420"/>
            <ac:spMk id="2" creationId="{C27FA171-FF7D-421B-8850-CEBCBFD64654}"/>
          </ac:spMkLst>
        </pc:spChg>
        <pc:spChg chg="mod ord">
          <ac:chgData name="cscarmen" userId="2f683c8a-c7d3-4289-8dbb-aaebadff94e2" providerId="ADAL" clId="{94A1012D-FA80-4872-9B7C-F37768D8AF42}" dt="2021-05-21T04:31:47.993" v="224" actId="27636"/>
          <ac:spMkLst>
            <pc:docMk/>
            <pc:sldMk cId="1973383961" sldId="420"/>
            <ac:spMk id="3" creationId="{7DD98FD1-AB3B-4F35-A7C4-19CF7AF711A4}"/>
          </ac:spMkLst>
        </pc:spChg>
        <pc:spChg chg="mod ord">
          <ac:chgData name="cscarmen" userId="2f683c8a-c7d3-4289-8dbb-aaebadff94e2" providerId="ADAL" clId="{94A1012D-FA80-4872-9B7C-F37768D8AF42}" dt="2021-05-21T04:28:52.393" v="163" actId="700"/>
          <ac:spMkLst>
            <pc:docMk/>
            <pc:sldMk cId="1973383961" sldId="420"/>
            <ac:spMk id="4" creationId="{EC459E16-4D8A-4182-8373-8B58D3DC974A}"/>
          </ac:spMkLst>
        </pc:spChg>
        <pc:spChg chg="del">
          <ac:chgData name="cscarmen" userId="2f683c8a-c7d3-4289-8dbb-aaebadff94e2" providerId="ADAL" clId="{94A1012D-FA80-4872-9B7C-F37768D8AF42}" dt="2021-05-21T04:27:29.645" v="82" actId="478"/>
          <ac:spMkLst>
            <pc:docMk/>
            <pc:sldMk cId="1973383961" sldId="420"/>
            <ac:spMk id="7" creationId="{6F06814E-B397-412F-B663-FC3C5C3A824C}"/>
          </ac:spMkLst>
        </pc:spChg>
        <pc:picChg chg="del mod">
          <ac:chgData name="cscarmen" userId="2f683c8a-c7d3-4289-8dbb-aaebadff94e2" providerId="ADAL" clId="{94A1012D-FA80-4872-9B7C-F37768D8AF42}" dt="2021-05-21T04:28:08.704" v="152" actId="478"/>
          <ac:picMkLst>
            <pc:docMk/>
            <pc:sldMk cId="1973383961" sldId="420"/>
            <ac:picMk id="6" creationId="{F4948A28-A0B3-454C-8DB3-AE3868332763}"/>
          </ac:picMkLst>
        </pc:picChg>
        <pc:picChg chg="del">
          <ac:chgData name="cscarmen" userId="2f683c8a-c7d3-4289-8dbb-aaebadff94e2" providerId="ADAL" clId="{94A1012D-FA80-4872-9B7C-F37768D8AF42}" dt="2021-05-21T04:27:29.645" v="82" actId="478"/>
          <ac:picMkLst>
            <pc:docMk/>
            <pc:sldMk cId="1973383961" sldId="420"/>
            <ac:picMk id="16" creationId="{5C8D811D-F8F8-41C5-BA9A-ADB3ABB34193}"/>
          </ac:picMkLst>
        </pc:picChg>
        <pc:picChg chg="del">
          <ac:chgData name="cscarmen" userId="2f683c8a-c7d3-4289-8dbb-aaebadff94e2" providerId="ADAL" clId="{94A1012D-FA80-4872-9B7C-F37768D8AF42}" dt="2021-05-21T04:27:29.645" v="82" actId="478"/>
          <ac:picMkLst>
            <pc:docMk/>
            <pc:sldMk cId="1973383961" sldId="420"/>
            <ac:picMk id="17" creationId="{436C7E1A-2203-48A0-8FBE-3B48CCA63E7F}"/>
          </ac:picMkLst>
        </pc:picChg>
        <pc:picChg chg="del mod">
          <ac:chgData name="cscarmen" userId="2f683c8a-c7d3-4289-8dbb-aaebadff94e2" providerId="ADAL" clId="{94A1012D-FA80-4872-9B7C-F37768D8AF42}" dt="2021-05-21T04:28:08.704" v="152" actId="478"/>
          <ac:picMkLst>
            <pc:docMk/>
            <pc:sldMk cId="1973383961" sldId="420"/>
            <ac:picMk id="38" creationId="{C8789C7C-C584-4546-AC35-949BC6D3A9F3}"/>
          </ac:picMkLst>
        </pc:picChg>
        <pc:picChg chg="del mod">
          <ac:chgData name="cscarmen" userId="2f683c8a-c7d3-4289-8dbb-aaebadff94e2" providerId="ADAL" clId="{94A1012D-FA80-4872-9B7C-F37768D8AF42}" dt="2021-05-21T04:28:08.704" v="152" actId="478"/>
          <ac:picMkLst>
            <pc:docMk/>
            <pc:sldMk cId="1973383961" sldId="420"/>
            <ac:picMk id="39" creationId="{90C63768-0862-44ED-A390-BB162B20CE3F}"/>
          </ac:picMkLst>
        </pc:picChg>
        <pc:cxnChg chg="del">
          <ac:chgData name="cscarmen" userId="2f683c8a-c7d3-4289-8dbb-aaebadff94e2" providerId="ADAL" clId="{94A1012D-FA80-4872-9B7C-F37768D8AF42}" dt="2021-05-21T04:27:29.645" v="82" actId="478"/>
          <ac:cxnSpMkLst>
            <pc:docMk/>
            <pc:sldMk cId="1973383961" sldId="420"/>
            <ac:cxnSpMk id="9" creationId="{8998D0BA-035A-4B70-946C-275B799AEF7A}"/>
          </ac:cxnSpMkLst>
        </pc:cxnChg>
        <pc:cxnChg chg="del">
          <ac:chgData name="cscarmen" userId="2f683c8a-c7d3-4289-8dbb-aaebadff94e2" providerId="ADAL" clId="{94A1012D-FA80-4872-9B7C-F37768D8AF42}" dt="2021-05-21T04:27:29.645" v="82" actId="478"/>
          <ac:cxnSpMkLst>
            <pc:docMk/>
            <pc:sldMk cId="1973383961" sldId="420"/>
            <ac:cxnSpMk id="11" creationId="{1D47A3C2-A760-496F-91CD-6317AEAA5EB0}"/>
          </ac:cxnSpMkLst>
        </pc:cxnChg>
      </pc:sldChg>
      <pc:sldChg chg="modSp add del mod modNotesTx">
        <pc:chgData name="cscarmen" userId="2f683c8a-c7d3-4289-8dbb-aaebadff94e2" providerId="ADAL" clId="{94A1012D-FA80-4872-9B7C-F37768D8AF42}" dt="2021-05-21T04:29:58.777" v="176" actId="47"/>
        <pc:sldMkLst>
          <pc:docMk/>
          <pc:sldMk cId="1533045693" sldId="421"/>
        </pc:sldMkLst>
        <pc:spChg chg="mod">
          <ac:chgData name="cscarmen" userId="2f683c8a-c7d3-4289-8dbb-aaebadff94e2" providerId="ADAL" clId="{94A1012D-FA80-4872-9B7C-F37768D8AF42}" dt="2021-05-21T04:26:39.640" v="66" actId="27636"/>
          <ac:spMkLst>
            <pc:docMk/>
            <pc:sldMk cId="1533045693" sldId="421"/>
            <ac:spMk id="2" creationId="{036B3CA3-F7FA-4C03-A59B-DB85E0919030}"/>
          </ac:spMkLst>
        </pc:spChg>
      </pc:sldChg>
      <pc:sldChg chg="modSp add del mod modNotesTx">
        <pc:chgData name="cscarmen" userId="2f683c8a-c7d3-4289-8dbb-aaebadff94e2" providerId="ADAL" clId="{94A1012D-FA80-4872-9B7C-F37768D8AF42}" dt="2021-05-21T04:30:16.636" v="182" actId="47"/>
        <pc:sldMkLst>
          <pc:docMk/>
          <pc:sldMk cId="665581964" sldId="422"/>
        </pc:sldMkLst>
        <pc:spChg chg="mod">
          <ac:chgData name="cscarmen" userId="2f683c8a-c7d3-4289-8dbb-aaebadff94e2" providerId="ADAL" clId="{94A1012D-FA80-4872-9B7C-F37768D8AF42}" dt="2021-05-21T04:26:39.656" v="68" actId="27636"/>
          <ac:spMkLst>
            <pc:docMk/>
            <pc:sldMk cId="665581964" sldId="422"/>
            <ac:spMk id="2" creationId="{2B208031-1900-498A-8F92-998965E3EB3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H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404216-C386-4036-AC46-4010CB28FA94}" type="datetimeFigureOut">
              <a:rPr lang="en-HK" smtClean="0"/>
              <a:t>25/6/2025</a:t>
            </a:fld>
            <a:endParaRPr lang="en-H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H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H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5A22DD-3919-42B5-8C54-6414208BABA1}" type="slidenum">
              <a:rPr lang="en-HK" smtClean="0"/>
              <a:t>‹#›</a:t>
            </a:fld>
            <a:endParaRPr lang="en-HK"/>
          </a:p>
        </p:txBody>
      </p:sp>
    </p:spTree>
    <p:extLst>
      <p:ext uri="{BB962C8B-B14F-4D97-AF65-F5344CB8AC3E}">
        <p14:creationId xmlns:p14="http://schemas.microsoft.com/office/powerpoint/2010/main" val="4080072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different types of machine learning and different algorithms for different applications. </a:t>
            </a:r>
          </a:p>
          <a:p>
            <a:endParaRPr lang="en-US" dirty="0"/>
          </a:p>
        </p:txBody>
      </p:sp>
      <p:sp>
        <p:nvSpPr>
          <p:cNvPr id="4" name="Slide Number Placeholder 3"/>
          <p:cNvSpPr>
            <a:spLocks noGrp="1"/>
          </p:cNvSpPr>
          <p:nvPr>
            <p:ph type="sldNum" sz="quarter" idx="10"/>
          </p:nvPr>
        </p:nvSpPr>
        <p:spPr/>
        <p:txBody>
          <a:bodyPr/>
          <a:lstStyle/>
          <a:p>
            <a:fld id="{C1E49CB9-FD51-4C06-9C8B-2E49F1D79797}" type="slidenum">
              <a:rPr lang="en-US" smtClean="0"/>
              <a:t>3</a:t>
            </a:fld>
            <a:endParaRPr lang="en-US"/>
          </a:p>
        </p:txBody>
      </p:sp>
    </p:spTree>
    <p:extLst>
      <p:ext uri="{BB962C8B-B14F-4D97-AF65-F5344CB8AC3E}">
        <p14:creationId xmlns:p14="http://schemas.microsoft.com/office/powerpoint/2010/main" val="1823979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A9FE2-DC5C-7A48-DAD5-DE8335454F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45E160-BEC2-BD09-E752-A65AE9F6A7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31E9BA-1C81-D0A5-4244-84FEE2AB8EF4}"/>
              </a:ext>
            </a:extLst>
          </p:cNvPr>
          <p:cNvSpPr>
            <a:spLocks noGrp="1"/>
          </p:cNvSpPr>
          <p:nvPr>
            <p:ph type="body" idx="1"/>
          </p:nvPr>
        </p:nvSpPr>
        <p:spPr/>
        <p:txBody>
          <a:bodyPr/>
          <a:lstStyle/>
          <a:p>
            <a:r>
              <a:rPr lang="en-HK" dirty="0"/>
              <a:t>Let’s take a look at this problem.</a:t>
            </a:r>
          </a:p>
          <a:p>
            <a:r>
              <a:rPr lang="en-HK" dirty="0"/>
              <a:t>Let’s say here we have the movie ratings from 10 users, would you recommend movie B to user 10? Will user 10 like movie B?</a:t>
            </a:r>
          </a:p>
          <a:p>
            <a:r>
              <a:rPr lang="en-HK" dirty="0"/>
              <a:t>This is a clustering problem, we want the computer to discover the natural grouping in data, then we know user 10 shall belong to the red group which like movie B a lot.</a:t>
            </a:r>
          </a:p>
        </p:txBody>
      </p:sp>
      <p:sp>
        <p:nvSpPr>
          <p:cNvPr id="4" name="Slide Number Placeholder 3">
            <a:extLst>
              <a:ext uri="{FF2B5EF4-FFF2-40B4-BE49-F238E27FC236}">
                <a16:creationId xmlns:a16="http://schemas.microsoft.com/office/drawing/2014/main" id="{358D6BE0-CEE0-40AC-40FF-5B1B3A38BFAB}"/>
              </a:ext>
            </a:extLst>
          </p:cNvPr>
          <p:cNvSpPr>
            <a:spLocks noGrp="1"/>
          </p:cNvSpPr>
          <p:nvPr>
            <p:ph type="sldNum" sz="quarter" idx="5"/>
          </p:nvPr>
        </p:nvSpPr>
        <p:spPr/>
        <p:txBody>
          <a:bodyPr/>
          <a:lstStyle/>
          <a:p>
            <a:fld id="{C1E49CB9-FD51-4C06-9C8B-2E49F1D79797}" type="slidenum">
              <a:rPr lang="en-US" smtClean="0"/>
              <a:t>12</a:t>
            </a:fld>
            <a:endParaRPr lang="en-US"/>
          </a:p>
        </p:txBody>
      </p:sp>
    </p:spTree>
    <p:extLst>
      <p:ext uri="{BB962C8B-B14F-4D97-AF65-F5344CB8AC3E}">
        <p14:creationId xmlns:p14="http://schemas.microsoft.com/office/powerpoint/2010/main" val="7566476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dirty="0"/>
              <a:t>So, how to do ML? </a:t>
            </a:r>
            <a:r>
              <a:rPr lang="en-US" sz="1200" dirty="0"/>
              <a:t>The basic premise of machine learning is to build algorithms that can receive </a:t>
            </a:r>
            <a:r>
              <a:rPr lang="en-US" sz="1200" dirty="0">
                <a:solidFill>
                  <a:schemeClr val="accent3"/>
                </a:solidFill>
              </a:rPr>
              <a:t>data </a:t>
            </a:r>
            <a:r>
              <a:rPr lang="en-US" sz="1200" dirty="0"/>
              <a:t>and use </a:t>
            </a:r>
            <a:r>
              <a:rPr lang="en-US" sz="1200" dirty="0">
                <a:solidFill>
                  <a:schemeClr val="accent3"/>
                </a:solidFill>
              </a:rPr>
              <a:t>statistical analysis</a:t>
            </a:r>
            <a:r>
              <a:rPr lang="en-US" sz="1200" dirty="0"/>
              <a:t> to </a:t>
            </a:r>
            <a:r>
              <a:rPr lang="en-US" sz="1200" dirty="0">
                <a:solidFill>
                  <a:schemeClr val="accent3"/>
                </a:solidFill>
              </a:rPr>
              <a:t>predict an output </a:t>
            </a:r>
            <a:r>
              <a:rPr lang="en-US" sz="1200" dirty="0"/>
              <a:t>while updating outputs as new data becomes available.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There’re 7 steps to do in ML:</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t>&amp; 2. we need to gather and prepare the training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3. Choose for a ML algorithm, there are different types of ML as we just introduced, and for each type of ML, there’re different ML algorithms</a:t>
            </a:r>
          </a:p>
          <a:p>
            <a:r>
              <a:rPr lang="en-HK" dirty="0"/>
              <a:t>4. Fit the training data to the ML algorithm to train a model, i.e. using the algorithm to learn the set of rules form the training data</a:t>
            </a:r>
          </a:p>
          <a:p>
            <a:r>
              <a:rPr lang="en-HK" dirty="0"/>
              <a:t>5. Fit validation data to the model and evaluate whether the prediction from the model is accurate or not</a:t>
            </a:r>
          </a:p>
          <a:p>
            <a:r>
              <a:rPr lang="en-HK" dirty="0"/>
              <a:t>6. With the evaluation, we may need to adjust the parameters of the ML algorithm and train another model and evaluate again to come up with a good model to use</a:t>
            </a:r>
          </a:p>
          <a:p>
            <a:r>
              <a:rPr lang="en-HK" dirty="0"/>
              <a:t>7. We can use the model to predict unseen data</a:t>
            </a:r>
          </a:p>
        </p:txBody>
      </p:sp>
      <p:sp>
        <p:nvSpPr>
          <p:cNvPr id="4" name="Slide Number Placeholder 3"/>
          <p:cNvSpPr>
            <a:spLocks noGrp="1"/>
          </p:cNvSpPr>
          <p:nvPr>
            <p:ph type="sldNum" sz="quarter" idx="5"/>
          </p:nvPr>
        </p:nvSpPr>
        <p:spPr/>
        <p:txBody>
          <a:bodyPr/>
          <a:lstStyle/>
          <a:p>
            <a:fld id="{C1E49CB9-FD51-4C06-9C8B-2E49F1D79797}" type="slidenum">
              <a:rPr lang="en-US" smtClean="0"/>
              <a:t>14</a:t>
            </a:fld>
            <a:endParaRPr lang="en-US"/>
          </a:p>
        </p:txBody>
      </p:sp>
    </p:spTree>
    <p:extLst>
      <p:ext uri="{BB962C8B-B14F-4D97-AF65-F5344CB8AC3E}">
        <p14:creationId xmlns:p14="http://schemas.microsoft.com/office/powerpoint/2010/main" val="649779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8DB37-5885-E8FB-14C7-77B98824C5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1A9400-F232-7769-12B4-F684D54054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41E55B-203A-1A39-1A20-6CB487DDCBF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dirty="0"/>
              <a:t>So, how to do ML? </a:t>
            </a:r>
            <a:r>
              <a:rPr lang="en-US" sz="1200" dirty="0"/>
              <a:t>The basic premise of machine learning is to build algorithms that can receive </a:t>
            </a:r>
            <a:r>
              <a:rPr lang="en-US" sz="1200" dirty="0">
                <a:solidFill>
                  <a:schemeClr val="accent3"/>
                </a:solidFill>
              </a:rPr>
              <a:t>data </a:t>
            </a:r>
            <a:r>
              <a:rPr lang="en-US" sz="1200" dirty="0"/>
              <a:t>and use </a:t>
            </a:r>
            <a:r>
              <a:rPr lang="en-US" sz="1200" dirty="0">
                <a:solidFill>
                  <a:schemeClr val="accent3"/>
                </a:solidFill>
              </a:rPr>
              <a:t>statistical analysis</a:t>
            </a:r>
            <a:r>
              <a:rPr lang="en-US" sz="1200" dirty="0"/>
              <a:t> to </a:t>
            </a:r>
            <a:r>
              <a:rPr lang="en-US" sz="1200" dirty="0">
                <a:solidFill>
                  <a:schemeClr val="accent3"/>
                </a:solidFill>
              </a:rPr>
              <a:t>predict an output </a:t>
            </a:r>
            <a:r>
              <a:rPr lang="en-US" sz="1200" dirty="0"/>
              <a:t>while updating outputs as new data becomes available.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There’re 7 steps to do in ML:</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t>&amp; 2. we need to gather and prepare the training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3. Choose for a ML algorithm, there are different types of ML as we just introduced, and for each type of ML, there’re different ML algorithms</a:t>
            </a:r>
          </a:p>
          <a:p>
            <a:r>
              <a:rPr lang="en-HK" dirty="0"/>
              <a:t>4. Fit the training data to the ML algorithm to train a model, i.e. using the algorithm to learn the set of rules form the training data</a:t>
            </a:r>
          </a:p>
          <a:p>
            <a:r>
              <a:rPr lang="en-HK" dirty="0"/>
              <a:t>5. Fit validation data to the model and evaluate whether the prediction from the model is accurate or not</a:t>
            </a:r>
          </a:p>
          <a:p>
            <a:r>
              <a:rPr lang="en-HK" dirty="0"/>
              <a:t>6. With the evaluation, we may need to adjust the parameters of the ML algorithm and train another model and evaluate again to come up with a good model to use</a:t>
            </a:r>
          </a:p>
          <a:p>
            <a:r>
              <a:rPr lang="en-HK" dirty="0"/>
              <a:t>7. We can use the model to predict unseen data</a:t>
            </a:r>
          </a:p>
        </p:txBody>
      </p:sp>
      <p:sp>
        <p:nvSpPr>
          <p:cNvPr id="4" name="Slide Number Placeholder 3">
            <a:extLst>
              <a:ext uri="{FF2B5EF4-FFF2-40B4-BE49-F238E27FC236}">
                <a16:creationId xmlns:a16="http://schemas.microsoft.com/office/drawing/2014/main" id="{A7CDE2CE-D8AF-8D5E-B86E-EA1BB10A168B}"/>
              </a:ext>
            </a:extLst>
          </p:cNvPr>
          <p:cNvSpPr>
            <a:spLocks noGrp="1"/>
          </p:cNvSpPr>
          <p:nvPr>
            <p:ph type="sldNum" sz="quarter" idx="5"/>
          </p:nvPr>
        </p:nvSpPr>
        <p:spPr/>
        <p:txBody>
          <a:bodyPr/>
          <a:lstStyle/>
          <a:p>
            <a:fld id="{C1E49CB9-FD51-4C06-9C8B-2E49F1D79797}" type="slidenum">
              <a:rPr lang="en-US" smtClean="0"/>
              <a:t>15</a:t>
            </a:fld>
            <a:endParaRPr lang="en-US"/>
          </a:p>
        </p:txBody>
      </p:sp>
    </p:spTree>
    <p:extLst>
      <p:ext uri="{BB962C8B-B14F-4D97-AF65-F5344CB8AC3E}">
        <p14:creationId xmlns:p14="http://schemas.microsoft.com/office/powerpoint/2010/main" val="3172853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B4A76-4EB6-B9B3-47D8-94E96320C4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D1ED15-093F-F649-1945-5585F54122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6EC5A5-5F75-6169-94D6-E0261E822BE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dirty="0"/>
              <a:t>So, how to do ML? </a:t>
            </a:r>
            <a:r>
              <a:rPr lang="en-US" sz="1200" dirty="0"/>
              <a:t>The basic premise of machine learning is to build algorithms that can receive </a:t>
            </a:r>
            <a:r>
              <a:rPr lang="en-US" sz="1200" dirty="0">
                <a:solidFill>
                  <a:schemeClr val="accent3"/>
                </a:solidFill>
              </a:rPr>
              <a:t>data </a:t>
            </a:r>
            <a:r>
              <a:rPr lang="en-US" sz="1200" dirty="0"/>
              <a:t>and use </a:t>
            </a:r>
            <a:r>
              <a:rPr lang="en-US" sz="1200" dirty="0">
                <a:solidFill>
                  <a:schemeClr val="accent3"/>
                </a:solidFill>
              </a:rPr>
              <a:t>statistical analysis</a:t>
            </a:r>
            <a:r>
              <a:rPr lang="en-US" sz="1200" dirty="0"/>
              <a:t> to </a:t>
            </a:r>
            <a:r>
              <a:rPr lang="en-US" sz="1200" dirty="0">
                <a:solidFill>
                  <a:schemeClr val="accent3"/>
                </a:solidFill>
              </a:rPr>
              <a:t>predict an output </a:t>
            </a:r>
            <a:r>
              <a:rPr lang="en-US" sz="1200" dirty="0"/>
              <a:t>while updating outputs as new data becomes available.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There’re 7 steps to do in ML:</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t>&amp; 2. we need to gather and prepare the training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3. Choose for a ML algorithm, there are different types of ML as we just introduced, and for each type of ML, there’re different ML algorithms</a:t>
            </a:r>
          </a:p>
          <a:p>
            <a:r>
              <a:rPr lang="en-HK" dirty="0"/>
              <a:t>4. Fit the training data to the ML algorithm to train a model, i.e. using the algorithm to learn the set of rules form the training data</a:t>
            </a:r>
          </a:p>
          <a:p>
            <a:r>
              <a:rPr lang="en-HK" dirty="0"/>
              <a:t>5. Fit validation data to the model and evaluate whether the prediction from the model is accurate or not</a:t>
            </a:r>
          </a:p>
          <a:p>
            <a:r>
              <a:rPr lang="en-HK" dirty="0"/>
              <a:t>6. With the evaluation, we may need to adjust the parameters of the ML algorithm and train another model and evaluate again to come up with a good model to use</a:t>
            </a:r>
          </a:p>
          <a:p>
            <a:r>
              <a:rPr lang="en-HK" dirty="0"/>
              <a:t>7. We can use the model to predict unseen data</a:t>
            </a:r>
          </a:p>
        </p:txBody>
      </p:sp>
      <p:sp>
        <p:nvSpPr>
          <p:cNvPr id="4" name="Slide Number Placeholder 3">
            <a:extLst>
              <a:ext uri="{FF2B5EF4-FFF2-40B4-BE49-F238E27FC236}">
                <a16:creationId xmlns:a16="http://schemas.microsoft.com/office/drawing/2014/main" id="{6E6C4422-7A69-DD45-ED4F-EF1FB60CEF77}"/>
              </a:ext>
            </a:extLst>
          </p:cNvPr>
          <p:cNvSpPr>
            <a:spLocks noGrp="1"/>
          </p:cNvSpPr>
          <p:nvPr>
            <p:ph type="sldNum" sz="quarter" idx="5"/>
          </p:nvPr>
        </p:nvSpPr>
        <p:spPr/>
        <p:txBody>
          <a:bodyPr/>
          <a:lstStyle/>
          <a:p>
            <a:fld id="{C1E49CB9-FD51-4C06-9C8B-2E49F1D79797}" type="slidenum">
              <a:rPr lang="en-US" smtClean="0"/>
              <a:t>16</a:t>
            </a:fld>
            <a:endParaRPr lang="en-US"/>
          </a:p>
        </p:txBody>
      </p:sp>
    </p:spTree>
    <p:extLst>
      <p:ext uri="{BB962C8B-B14F-4D97-AF65-F5344CB8AC3E}">
        <p14:creationId xmlns:p14="http://schemas.microsoft.com/office/powerpoint/2010/main" val="28040100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3846E-39E2-B058-A798-4F23575FF4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8206B1-EC34-7EAB-7261-20D6524F59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A885B0-34EC-78CB-0C1F-C2FBC728514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dirty="0"/>
              <a:t>So, how to do ML? </a:t>
            </a:r>
            <a:r>
              <a:rPr lang="en-US" sz="1200" dirty="0"/>
              <a:t>The basic premise of machine learning is to build algorithms that can receive </a:t>
            </a:r>
            <a:r>
              <a:rPr lang="en-US" sz="1200" dirty="0">
                <a:solidFill>
                  <a:schemeClr val="accent3"/>
                </a:solidFill>
              </a:rPr>
              <a:t>data </a:t>
            </a:r>
            <a:r>
              <a:rPr lang="en-US" sz="1200" dirty="0"/>
              <a:t>and use </a:t>
            </a:r>
            <a:r>
              <a:rPr lang="en-US" sz="1200" dirty="0">
                <a:solidFill>
                  <a:schemeClr val="accent3"/>
                </a:solidFill>
              </a:rPr>
              <a:t>statistical analysis</a:t>
            </a:r>
            <a:r>
              <a:rPr lang="en-US" sz="1200" dirty="0"/>
              <a:t> to </a:t>
            </a:r>
            <a:r>
              <a:rPr lang="en-US" sz="1200" dirty="0">
                <a:solidFill>
                  <a:schemeClr val="accent3"/>
                </a:solidFill>
              </a:rPr>
              <a:t>predict an output </a:t>
            </a:r>
            <a:r>
              <a:rPr lang="en-US" sz="1200" dirty="0"/>
              <a:t>while updating outputs as new data becomes available.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There’re 7 steps to do in ML:</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t>&amp; 2. we need to gather and prepare the training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3. Choose for a ML algorithm, there are different types of ML as we just introduced, and for each type of ML, there’re different ML algorithms</a:t>
            </a:r>
          </a:p>
          <a:p>
            <a:r>
              <a:rPr lang="en-HK" dirty="0"/>
              <a:t>4. Fit the training data to the ML algorithm to train a model, i.e. using the algorithm to learn the set of rules form the training data</a:t>
            </a:r>
          </a:p>
          <a:p>
            <a:r>
              <a:rPr lang="en-HK" dirty="0"/>
              <a:t>5. Fit validation data to the model and evaluate whether the prediction from the model is accurate or not</a:t>
            </a:r>
          </a:p>
          <a:p>
            <a:r>
              <a:rPr lang="en-HK" dirty="0"/>
              <a:t>6. With the evaluation, we may need to adjust the parameters of the ML algorithm and train another model and evaluate again to come up with a good model to use</a:t>
            </a:r>
          </a:p>
          <a:p>
            <a:r>
              <a:rPr lang="en-HK" dirty="0"/>
              <a:t>7. We can use the model to predict unseen data</a:t>
            </a:r>
          </a:p>
        </p:txBody>
      </p:sp>
      <p:sp>
        <p:nvSpPr>
          <p:cNvPr id="4" name="Slide Number Placeholder 3">
            <a:extLst>
              <a:ext uri="{FF2B5EF4-FFF2-40B4-BE49-F238E27FC236}">
                <a16:creationId xmlns:a16="http://schemas.microsoft.com/office/drawing/2014/main" id="{5FF892E3-61E8-82FC-4EBD-984B623AA676}"/>
              </a:ext>
            </a:extLst>
          </p:cNvPr>
          <p:cNvSpPr>
            <a:spLocks noGrp="1"/>
          </p:cNvSpPr>
          <p:nvPr>
            <p:ph type="sldNum" sz="quarter" idx="5"/>
          </p:nvPr>
        </p:nvSpPr>
        <p:spPr/>
        <p:txBody>
          <a:bodyPr/>
          <a:lstStyle/>
          <a:p>
            <a:fld id="{C1E49CB9-FD51-4C06-9C8B-2E49F1D79797}" type="slidenum">
              <a:rPr lang="en-US" smtClean="0"/>
              <a:t>17</a:t>
            </a:fld>
            <a:endParaRPr lang="en-US"/>
          </a:p>
        </p:txBody>
      </p:sp>
    </p:spTree>
    <p:extLst>
      <p:ext uri="{BB962C8B-B14F-4D97-AF65-F5344CB8AC3E}">
        <p14:creationId xmlns:p14="http://schemas.microsoft.com/office/powerpoint/2010/main" val="2051002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A3E39-03BF-F57E-892E-00AF197050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EF3579-49A0-1D14-D57D-D9409C5CF7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ED8B1C-B396-84F2-FAF0-13612EB6643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dirty="0"/>
              <a:t>So, how to do ML? </a:t>
            </a:r>
            <a:r>
              <a:rPr lang="en-US" sz="1200" dirty="0"/>
              <a:t>The basic premise of machine learning is to build algorithms that can receive </a:t>
            </a:r>
            <a:r>
              <a:rPr lang="en-US" sz="1200" dirty="0">
                <a:solidFill>
                  <a:schemeClr val="accent3"/>
                </a:solidFill>
              </a:rPr>
              <a:t>data </a:t>
            </a:r>
            <a:r>
              <a:rPr lang="en-US" sz="1200" dirty="0"/>
              <a:t>and use </a:t>
            </a:r>
            <a:r>
              <a:rPr lang="en-US" sz="1200" dirty="0">
                <a:solidFill>
                  <a:schemeClr val="accent3"/>
                </a:solidFill>
              </a:rPr>
              <a:t>statistical analysis</a:t>
            </a:r>
            <a:r>
              <a:rPr lang="en-US" sz="1200" dirty="0"/>
              <a:t> to </a:t>
            </a:r>
            <a:r>
              <a:rPr lang="en-US" sz="1200" dirty="0">
                <a:solidFill>
                  <a:schemeClr val="accent3"/>
                </a:solidFill>
              </a:rPr>
              <a:t>predict an output </a:t>
            </a:r>
            <a:r>
              <a:rPr lang="en-US" sz="1200" dirty="0"/>
              <a:t>while updating outputs as new data becomes available.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There’re 7 steps to do in ML:</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t>&amp; 2. we need to gather and prepare the training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3. Choose for a ML algorithm, there are different types of ML as we just introduced, and for each type of ML, there’re different ML algorithms</a:t>
            </a:r>
          </a:p>
          <a:p>
            <a:r>
              <a:rPr lang="en-HK" dirty="0"/>
              <a:t>4. Fit the training data to the ML algorithm to train a model, i.e. using the algorithm to learn the set of rules form the training data</a:t>
            </a:r>
          </a:p>
          <a:p>
            <a:r>
              <a:rPr lang="en-HK" dirty="0"/>
              <a:t>5. Fit validation data to the model and evaluate whether the prediction from the model is accurate or not</a:t>
            </a:r>
          </a:p>
          <a:p>
            <a:r>
              <a:rPr lang="en-HK" dirty="0"/>
              <a:t>6. With the evaluation, we may need to adjust the parameters of the ML algorithm and train another model and evaluate again to come up with a good model to use</a:t>
            </a:r>
          </a:p>
          <a:p>
            <a:r>
              <a:rPr lang="en-HK" dirty="0"/>
              <a:t>7. We can use the model to predict unseen data</a:t>
            </a:r>
          </a:p>
        </p:txBody>
      </p:sp>
      <p:sp>
        <p:nvSpPr>
          <p:cNvPr id="4" name="Slide Number Placeholder 3">
            <a:extLst>
              <a:ext uri="{FF2B5EF4-FFF2-40B4-BE49-F238E27FC236}">
                <a16:creationId xmlns:a16="http://schemas.microsoft.com/office/drawing/2014/main" id="{B8BC3A9C-8F6C-8798-2FC4-27E6DD5C46EB}"/>
              </a:ext>
            </a:extLst>
          </p:cNvPr>
          <p:cNvSpPr>
            <a:spLocks noGrp="1"/>
          </p:cNvSpPr>
          <p:nvPr>
            <p:ph type="sldNum" sz="quarter" idx="5"/>
          </p:nvPr>
        </p:nvSpPr>
        <p:spPr/>
        <p:txBody>
          <a:bodyPr/>
          <a:lstStyle/>
          <a:p>
            <a:fld id="{C1E49CB9-FD51-4C06-9C8B-2E49F1D79797}" type="slidenum">
              <a:rPr lang="en-US" smtClean="0"/>
              <a:t>18</a:t>
            </a:fld>
            <a:endParaRPr lang="en-US"/>
          </a:p>
        </p:txBody>
      </p:sp>
    </p:spTree>
    <p:extLst>
      <p:ext uri="{BB962C8B-B14F-4D97-AF65-F5344CB8AC3E}">
        <p14:creationId xmlns:p14="http://schemas.microsoft.com/office/powerpoint/2010/main" val="21488815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B6D22-96D3-67A6-6823-EBE3F7E49F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E0BA7A-E804-14C7-7E19-D70FF89632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357C88-D7BC-E9AC-B0BB-BE7F579DCF0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dirty="0"/>
              <a:t>So, how to do ML? </a:t>
            </a:r>
            <a:r>
              <a:rPr lang="en-US" sz="1200" dirty="0"/>
              <a:t>The basic premise of machine learning is to build algorithms that can receive </a:t>
            </a:r>
            <a:r>
              <a:rPr lang="en-US" sz="1200" dirty="0">
                <a:solidFill>
                  <a:schemeClr val="accent3"/>
                </a:solidFill>
              </a:rPr>
              <a:t>data </a:t>
            </a:r>
            <a:r>
              <a:rPr lang="en-US" sz="1200" dirty="0"/>
              <a:t>and use </a:t>
            </a:r>
            <a:r>
              <a:rPr lang="en-US" sz="1200" dirty="0">
                <a:solidFill>
                  <a:schemeClr val="accent3"/>
                </a:solidFill>
              </a:rPr>
              <a:t>statistical analysis</a:t>
            </a:r>
            <a:r>
              <a:rPr lang="en-US" sz="1200" dirty="0"/>
              <a:t> to </a:t>
            </a:r>
            <a:r>
              <a:rPr lang="en-US" sz="1200" dirty="0">
                <a:solidFill>
                  <a:schemeClr val="accent3"/>
                </a:solidFill>
              </a:rPr>
              <a:t>predict an output </a:t>
            </a:r>
            <a:r>
              <a:rPr lang="en-US" sz="1200" dirty="0"/>
              <a:t>while updating outputs as new data becomes available.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There’re 7 steps to do in ML:</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t>&amp; 2. we need to gather and prepare the training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3. Choose for a ML algorithm, there are different types of ML as we just introduced, and for each type of ML, there’re different ML algorithms</a:t>
            </a:r>
          </a:p>
          <a:p>
            <a:r>
              <a:rPr lang="en-HK" dirty="0"/>
              <a:t>4. Fit the training data to the ML algorithm to train a model, i.e. using the algorithm to learn the set of rules form the training data</a:t>
            </a:r>
          </a:p>
          <a:p>
            <a:r>
              <a:rPr lang="en-HK" dirty="0"/>
              <a:t>5. Fit validation data to the model and evaluate whether the prediction from the model is accurate or not</a:t>
            </a:r>
          </a:p>
          <a:p>
            <a:r>
              <a:rPr lang="en-HK" dirty="0"/>
              <a:t>6. With the evaluation, we may need to adjust the parameters of the ML algorithm and train another model and evaluate again to come up with a good model to use</a:t>
            </a:r>
          </a:p>
          <a:p>
            <a:r>
              <a:rPr lang="en-HK" dirty="0"/>
              <a:t>7. We can use the model to predict unseen data</a:t>
            </a:r>
          </a:p>
        </p:txBody>
      </p:sp>
      <p:sp>
        <p:nvSpPr>
          <p:cNvPr id="4" name="Slide Number Placeholder 3">
            <a:extLst>
              <a:ext uri="{FF2B5EF4-FFF2-40B4-BE49-F238E27FC236}">
                <a16:creationId xmlns:a16="http://schemas.microsoft.com/office/drawing/2014/main" id="{26073E9C-FF3C-9B52-FE02-9044EA7F1131}"/>
              </a:ext>
            </a:extLst>
          </p:cNvPr>
          <p:cNvSpPr>
            <a:spLocks noGrp="1"/>
          </p:cNvSpPr>
          <p:nvPr>
            <p:ph type="sldNum" sz="quarter" idx="5"/>
          </p:nvPr>
        </p:nvSpPr>
        <p:spPr/>
        <p:txBody>
          <a:bodyPr/>
          <a:lstStyle/>
          <a:p>
            <a:fld id="{C1E49CB9-FD51-4C06-9C8B-2E49F1D79797}" type="slidenum">
              <a:rPr lang="en-US" smtClean="0"/>
              <a:t>19</a:t>
            </a:fld>
            <a:endParaRPr lang="en-US"/>
          </a:p>
        </p:txBody>
      </p:sp>
    </p:spTree>
    <p:extLst>
      <p:ext uri="{BB962C8B-B14F-4D97-AF65-F5344CB8AC3E}">
        <p14:creationId xmlns:p14="http://schemas.microsoft.com/office/powerpoint/2010/main" val="34154770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365F6-832C-5491-9AB0-A2EFF115F2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804610-A165-6E51-81CA-ADDAE0CAF9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302A6C-BFB6-3C53-2ED3-F855324F954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dirty="0"/>
              <a:t>So, how to do ML? </a:t>
            </a:r>
            <a:r>
              <a:rPr lang="en-US" sz="1200" dirty="0"/>
              <a:t>The basic premise of machine learning is to build algorithms that can receive </a:t>
            </a:r>
            <a:r>
              <a:rPr lang="en-US" sz="1200" dirty="0">
                <a:solidFill>
                  <a:schemeClr val="accent3"/>
                </a:solidFill>
              </a:rPr>
              <a:t>data </a:t>
            </a:r>
            <a:r>
              <a:rPr lang="en-US" sz="1200" dirty="0"/>
              <a:t>and use </a:t>
            </a:r>
            <a:r>
              <a:rPr lang="en-US" sz="1200" dirty="0">
                <a:solidFill>
                  <a:schemeClr val="accent3"/>
                </a:solidFill>
              </a:rPr>
              <a:t>statistical analysis</a:t>
            </a:r>
            <a:r>
              <a:rPr lang="en-US" sz="1200" dirty="0"/>
              <a:t> to </a:t>
            </a:r>
            <a:r>
              <a:rPr lang="en-US" sz="1200" dirty="0">
                <a:solidFill>
                  <a:schemeClr val="accent3"/>
                </a:solidFill>
              </a:rPr>
              <a:t>predict an output </a:t>
            </a:r>
            <a:r>
              <a:rPr lang="en-US" sz="1200" dirty="0"/>
              <a:t>while updating outputs as new data becomes available.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There’re 7 steps to do in ML:</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t>&amp; 2. we need to gather and prepare the training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3. Choose for a ML algorithm, there are different types of ML as we just introduced, and for each type of ML, there’re different ML algorithms</a:t>
            </a:r>
          </a:p>
          <a:p>
            <a:r>
              <a:rPr lang="en-HK" dirty="0"/>
              <a:t>4. Fit the training data to the ML algorithm to train a model, i.e. using the algorithm to learn the set of rules form the training data</a:t>
            </a:r>
          </a:p>
          <a:p>
            <a:r>
              <a:rPr lang="en-HK" dirty="0"/>
              <a:t>5. Fit validation data to the model and evaluate whether the prediction from the model is accurate or not</a:t>
            </a:r>
          </a:p>
          <a:p>
            <a:r>
              <a:rPr lang="en-HK" dirty="0"/>
              <a:t>6. With the evaluation, we may need to adjust the parameters of the ML algorithm and train another model and evaluate again to come up with a good model to use</a:t>
            </a:r>
          </a:p>
          <a:p>
            <a:r>
              <a:rPr lang="en-HK" dirty="0"/>
              <a:t>7. We can use the model to predict unseen data</a:t>
            </a:r>
          </a:p>
        </p:txBody>
      </p:sp>
      <p:sp>
        <p:nvSpPr>
          <p:cNvPr id="4" name="Slide Number Placeholder 3">
            <a:extLst>
              <a:ext uri="{FF2B5EF4-FFF2-40B4-BE49-F238E27FC236}">
                <a16:creationId xmlns:a16="http://schemas.microsoft.com/office/drawing/2014/main" id="{284E4E81-82CB-4FF7-4810-685BB85687FB}"/>
              </a:ext>
            </a:extLst>
          </p:cNvPr>
          <p:cNvSpPr>
            <a:spLocks noGrp="1"/>
          </p:cNvSpPr>
          <p:nvPr>
            <p:ph type="sldNum" sz="quarter" idx="5"/>
          </p:nvPr>
        </p:nvSpPr>
        <p:spPr/>
        <p:txBody>
          <a:bodyPr/>
          <a:lstStyle/>
          <a:p>
            <a:fld id="{C1E49CB9-FD51-4C06-9C8B-2E49F1D79797}" type="slidenum">
              <a:rPr lang="en-US" smtClean="0"/>
              <a:t>20</a:t>
            </a:fld>
            <a:endParaRPr lang="en-US"/>
          </a:p>
        </p:txBody>
      </p:sp>
    </p:spTree>
    <p:extLst>
      <p:ext uri="{BB962C8B-B14F-4D97-AF65-F5344CB8AC3E}">
        <p14:creationId xmlns:p14="http://schemas.microsoft.com/office/powerpoint/2010/main" val="21876659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5"/>
          </p:nvPr>
        </p:nvSpPr>
        <p:spPr/>
        <p:txBody>
          <a:bodyPr/>
          <a:lstStyle/>
          <a:p>
            <a:fld id="{C1E49CB9-FD51-4C06-9C8B-2E49F1D79797}" type="slidenum">
              <a:rPr lang="en-US" smtClean="0"/>
              <a:t>36</a:t>
            </a:fld>
            <a:endParaRPr lang="en-US"/>
          </a:p>
        </p:txBody>
      </p:sp>
    </p:spTree>
    <p:extLst>
      <p:ext uri="{BB962C8B-B14F-4D97-AF65-F5344CB8AC3E}">
        <p14:creationId xmlns:p14="http://schemas.microsoft.com/office/powerpoint/2010/main" val="11380529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5"/>
          </p:nvPr>
        </p:nvSpPr>
        <p:spPr/>
        <p:txBody>
          <a:bodyPr/>
          <a:lstStyle/>
          <a:p>
            <a:fld id="{C1E49CB9-FD51-4C06-9C8B-2E49F1D79797}" type="slidenum">
              <a:rPr lang="en-US" smtClean="0"/>
              <a:t>37</a:t>
            </a:fld>
            <a:endParaRPr lang="en-US"/>
          </a:p>
        </p:txBody>
      </p:sp>
    </p:spTree>
    <p:extLst>
      <p:ext uri="{BB962C8B-B14F-4D97-AF65-F5344CB8AC3E}">
        <p14:creationId xmlns:p14="http://schemas.microsoft.com/office/powerpoint/2010/main" val="3905870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a:t>There’re different types of ML. categorized by the input and the output.</a:t>
            </a:r>
          </a:p>
          <a:p>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r>
              <a:rPr lang="en-HK" dirty="0"/>
              <a:t>Supervised learning is like the kids learn from the flash cards that this is an apple, orange, banana and then when mom brings the kid to the supermarket, the kid is able to identify that this is an apple, that is an orange, etc. although those apples/oranges in the supermarket are not the same as the one on the flash cards. So the flash cards act as training data while those in the supermarket are out-of-sample data.</a:t>
            </a:r>
          </a:p>
          <a:p>
            <a:endParaRPr lang="en-HK" dirty="0"/>
          </a:p>
          <a:p>
            <a:r>
              <a:rPr lang="en-HK" dirty="0"/>
              <a:t>In Supervised learning, the input is a labelled dataset, e.g. 1000 items, with different </a:t>
            </a:r>
            <a:r>
              <a:rPr lang="en-HK" dirty="0" err="1"/>
              <a:t>colors</a:t>
            </a:r>
            <a:r>
              <a:rPr lang="en-HK" dirty="0"/>
              <a:t> and shapes, each labelled as apple/pear, </a:t>
            </a:r>
          </a:p>
          <a:p>
            <a:endParaRPr lang="en-HK" dirty="0"/>
          </a:p>
          <a:p>
            <a:r>
              <a:rPr lang="en-HK" dirty="0"/>
              <a:t>the ML program learns the function or the rules from the labelled dataset, e.g. what </a:t>
            </a:r>
            <a:r>
              <a:rPr lang="en-HK" dirty="0" err="1"/>
              <a:t>colors</a:t>
            </a:r>
            <a:r>
              <a:rPr lang="en-HK" dirty="0"/>
              <a:t> classify apples, what shapes classify pears, etc. and then use those the learned rules to predict the outcome of out-of-sample data.</a:t>
            </a:r>
          </a:p>
          <a:p>
            <a:endParaRPr lang="en-HK" dirty="0"/>
          </a:p>
        </p:txBody>
      </p:sp>
      <p:sp>
        <p:nvSpPr>
          <p:cNvPr id="4" name="Slide Number Placeholder 3"/>
          <p:cNvSpPr>
            <a:spLocks noGrp="1"/>
          </p:cNvSpPr>
          <p:nvPr>
            <p:ph type="sldNum" sz="quarter" idx="5"/>
          </p:nvPr>
        </p:nvSpPr>
        <p:spPr/>
        <p:txBody>
          <a:bodyPr/>
          <a:lstStyle/>
          <a:p>
            <a:fld id="{C1E49CB9-FD51-4C06-9C8B-2E49F1D79797}" type="slidenum">
              <a:rPr lang="en-US" smtClean="0"/>
              <a:t>4</a:t>
            </a:fld>
            <a:endParaRPr lang="en-US"/>
          </a:p>
        </p:txBody>
      </p:sp>
    </p:spTree>
    <p:extLst>
      <p:ext uri="{BB962C8B-B14F-4D97-AF65-F5344CB8AC3E}">
        <p14:creationId xmlns:p14="http://schemas.microsoft.com/office/powerpoint/2010/main" val="2731114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510E66-5281-628B-FFFA-1E47BD87EF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9B9C12-C138-CCFB-A18B-0F780920F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4D28FA-BF19-0DA9-7C75-8227000DF6C2}"/>
              </a:ext>
            </a:extLst>
          </p:cNvPr>
          <p:cNvSpPr>
            <a:spLocks noGrp="1"/>
          </p:cNvSpPr>
          <p:nvPr>
            <p:ph type="body" idx="1"/>
          </p:nvPr>
        </p:nvSpPr>
        <p:spPr/>
        <p:txBody>
          <a:bodyPr/>
          <a:lstStyle/>
          <a:p>
            <a:endParaRPr lang="en-HK" dirty="0"/>
          </a:p>
        </p:txBody>
      </p:sp>
      <p:sp>
        <p:nvSpPr>
          <p:cNvPr id="4" name="Slide Number Placeholder 3">
            <a:extLst>
              <a:ext uri="{FF2B5EF4-FFF2-40B4-BE49-F238E27FC236}">
                <a16:creationId xmlns:a16="http://schemas.microsoft.com/office/drawing/2014/main" id="{F59F84E7-1A34-5208-2342-5BBFE45F77B6}"/>
              </a:ext>
            </a:extLst>
          </p:cNvPr>
          <p:cNvSpPr>
            <a:spLocks noGrp="1"/>
          </p:cNvSpPr>
          <p:nvPr>
            <p:ph type="sldNum" sz="quarter" idx="5"/>
          </p:nvPr>
        </p:nvSpPr>
        <p:spPr/>
        <p:txBody>
          <a:bodyPr/>
          <a:lstStyle/>
          <a:p>
            <a:fld id="{C1E49CB9-FD51-4C06-9C8B-2E49F1D79797}" type="slidenum">
              <a:rPr lang="en-US" smtClean="0"/>
              <a:t>38</a:t>
            </a:fld>
            <a:endParaRPr lang="en-US"/>
          </a:p>
        </p:txBody>
      </p:sp>
    </p:spTree>
    <p:extLst>
      <p:ext uri="{BB962C8B-B14F-4D97-AF65-F5344CB8AC3E}">
        <p14:creationId xmlns:p14="http://schemas.microsoft.com/office/powerpoint/2010/main" val="127622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a:t>There’re different types of ML. categorized by the input and the output.</a:t>
            </a:r>
          </a:p>
          <a:p>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r>
              <a:rPr lang="en-HK" dirty="0"/>
              <a:t>Supervised learning is like the kids learn from the flash cards that this is an apple, orange, banana and then when mom brings the kid to the supermarket, the kid is able to identify that this is an apple, that is an orange, etc. although those apples/oranges in the supermarket are not the same as the one on the flash cards. So the flash cards act as training data while those in the supermarket are out-of-sample data.</a:t>
            </a:r>
          </a:p>
          <a:p>
            <a:endParaRPr lang="en-HK" dirty="0"/>
          </a:p>
          <a:p>
            <a:r>
              <a:rPr lang="en-HK" dirty="0"/>
              <a:t>In Supervised learning, the input is a labelled dataset, e.g. 1000 items, with different </a:t>
            </a:r>
            <a:r>
              <a:rPr lang="en-HK" dirty="0" err="1"/>
              <a:t>colors</a:t>
            </a:r>
            <a:r>
              <a:rPr lang="en-HK" dirty="0"/>
              <a:t> and shapes, each labelled as apple/pear, </a:t>
            </a:r>
          </a:p>
          <a:p>
            <a:endParaRPr lang="en-HK" dirty="0"/>
          </a:p>
          <a:p>
            <a:r>
              <a:rPr lang="en-HK" dirty="0"/>
              <a:t>the ML program learns the function or the rules from the labelled dataset, e.g. what </a:t>
            </a:r>
            <a:r>
              <a:rPr lang="en-HK" dirty="0" err="1"/>
              <a:t>colors</a:t>
            </a:r>
            <a:r>
              <a:rPr lang="en-HK" dirty="0"/>
              <a:t> classify apples, what shapes classify pears, etc. and then use those the learned rules to predict the outcome of out-of-sample data.</a:t>
            </a:r>
          </a:p>
          <a:p>
            <a:endParaRPr lang="en-HK" dirty="0"/>
          </a:p>
        </p:txBody>
      </p:sp>
      <p:sp>
        <p:nvSpPr>
          <p:cNvPr id="4" name="Slide Number Placeholder 3"/>
          <p:cNvSpPr>
            <a:spLocks noGrp="1"/>
          </p:cNvSpPr>
          <p:nvPr>
            <p:ph type="sldNum" sz="quarter" idx="5"/>
          </p:nvPr>
        </p:nvSpPr>
        <p:spPr/>
        <p:txBody>
          <a:bodyPr/>
          <a:lstStyle/>
          <a:p>
            <a:fld id="{C1E49CB9-FD51-4C06-9C8B-2E49F1D79797}" type="slidenum">
              <a:rPr lang="en-US" smtClean="0"/>
              <a:t>5</a:t>
            </a:fld>
            <a:endParaRPr lang="en-US"/>
          </a:p>
        </p:txBody>
      </p:sp>
    </p:spTree>
    <p:extLst>
      <p:ext uri="{BB962C8B-B14F-4D97-AF65-F5344CB8AC3E}">
        <p14:creationId xmlns:p14="http://schemas.microsoft.com/office/powerpoint/2010/main" val="3836003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62087-1432-5CBB-8602-FE0D7F24B4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F3C3A9-1464-044C-A2C7-55F132475B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F11154-A4E4-CC8A-6723-13903417E232}"/>
              </a:ext>
            </a:extLst>
          </p:cNvPr>
          <p:cNvSpPr>
            <a:spLocks noGrp="1"/>
          </p:cNvSpPr>
          <p:nvPr>
            <p:ph type="body" idx="1"/>
          </p:nvPr>
        </p:nvSpPr>
        <p:spPr/>
        <p:txBody>
          <a:bodyPr/>
          <a:lstStyle/>
          <a:p>
            <a:r>
              <a:rPr lang="en-HK" dirty="0"/>
              <a:t>There’re different types of ML. categorized by the input and the output.</a:t>
            </a:r>
          </a:p>
          <a:p>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r>
              <a:rPr lang="en-HK" dirty="0"/>
              <a:t>Supervised learning is like the kids learn from the flash cards that this is an apple, orange, banana and then when mom brings the kid to the supermarket, the kid is able to identify that this is an apple, that is an orange, etc. although those apples/oranges in the supermarket are not the same as the one on the flash cards. So the flash cards act as training data while those in the supermarket are out-of-sample data.</a:t>
            </a:r>
          </a:p>
          <a:p>
            <a:endParaRPr lang="en-HK" dirty="0"/>
          </a:p>
          <a:p>
            <a:r>
              <a:rPr lang="en-HK" dirty="0"/>
              <a:t>In Supervised learning, the input is a labelled dataset, e.g. 1000 items, with different </a:t>
            </a:r>
            <a:r>
              <a:rPr lang="en-HK" dirty="0" err="1"/>
              <a:t>colors</a:t>
            </a:r>
            <a:r>
              <a:rPr lang="en-HK" dirty="0"/>
              <a:t> and shapes, each labelled as apple/pear, </a:t>
            </a:r>
          </a:p>
          <a:p>
            <a:endParaRPr lang="en-HK" dirty="0"/>
          </a:p>
          <a:p>
            <a:r>
              <a:rPr lang="en-HK" dirty="0"/>
              <a:t>the ML program learns the function or the rules from the labelled dataset, e.g. what </a:t>
            </a:r>
            <a:r>
              <a:rPr lang="en-HK" dirty="0" err="1"/>
              <a:t>colors</a:t>
            </a:r>
            <a:r>
              <a:rPr lang="en-HK" dirty="0"/>
              <a:t> classify apples, what shapes classify pears, etc. and then use those the learned rules to predict the outcome of out-of-sample data.</a:t>
            </a:r>
          </a:p>
          <a:p>
            <a:endParaRPr lang="en-HK" dirty="0"/>
          </a:p>
        </p:txBody>
      </p:sp>
      <p:sp>
        <p:nvSpPr>
          <p:cNvPr id="4" name="Slide Number Placeholder 3">
            <a:extLst>
              <a:ext uri="{FF2B5EF4-FFF2-40B4-BE49-F238E27FC236}">
                <a16:creationId xmlns:a16="http://schemas.microsoft.com/office/drawing/2014/main" id="{BEF1C238-6644-4673-9242-BD917E062682}"/>
              </a:ext>
            </a:extLst>
          </p:cNvPr>
          <p:cNvSpPr>
            <a:spLocks noGrp="1"/>
          </p:cNvSpPr>
          <p:nvPr>
            <p:ph type="sldNum" sz="quarter" idx="5"/>
          </p:nvPr>
        </p:nvSpPr>
        <p:spPr/>
        <p:txBody>
          <a:bodyPr/>
          <a:lstStyle/>
          <a:p>
            <a:fld id="{C1E49CB9-FD51-4C06-9C8B-2E49F1D79797}" type="slidenum">
              <a:rPr lang="en-US" smtClean="0"/>
              <a:t>6</a:t>
            </a:fld>
            <a:endParaRPr lang="en-US"/>
          </a:p>
        </p:txBody>
      </p:sp>
    </p:spTree>
    <p:extLst>
      <p:ext uri="{BB962C8B-B14F-4D97-AF65-F5344CB8AC3E}">
        <p14:creationId xmlns:p14="http://schemas.microsoft.com/office/powerpoint/2010/main" val="2275606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40D09-3552-7268-4F40-CD8FEED9FD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C2576E-DAA6-CB4A-B360-14FD67198F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67C3FF-C6DA-5715-F3E8-E6E3A9801A72}"/>
              </a:ext>
            </a:extLst>
          </p:cNvPr>
          <p:cNvSpPr>
            <a:spLocks noGrp="1"/>
          </p:cNvSpPr>
          <p:nvPr>
            <p:ph type="body" idx="1"/>
          </p:nvPr>
        </p:nvSpPr>
        <p:spPr/>
        <p:txBody>
          <a:bodyPr/>
          <a:lstStyle/>
          <a:p>
            <a:r>
              <a:rPr lang="en-HK" dirty="0"/>
              <a:t>There’re different types of ML. categorized by the input and the output.</a:t>
            </a:r>
          </a:p>
          <a:p>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r>
              <a:rPr lang="en-HK" dirty="0"/>
              <a:t>Supervised learning is like the kids learn from the flash cards that this is an apple, orange, banana and then when mom brings the kid to the supermarket, the kid is able to identify that this is an apple, that is an orange, etc. although those apples/oranges in the supermarket are not the same as the one on the flash cards. So the flash cards act as training data while those in the supermarket are out-of-sample data.</a:t>
            </a:r>
          </a:p>
          <a:p>
            <a:endParaRPr lang="en-HK" dirty="0"/>
          </a:p>
          <a:p>
            <a:r>
              <a:rPr lang="en-HK" dirty="0"/>
              <a:t>In Supervised learning, the input is a labelled dataset, e.g. 1000 items, with different </a:t>
            </a:r>
            <a:r>
              <a:rPr lang="en-HK" dirty="0" err="1"/>
              <a:t>colors</a:t>
            </a:r>
            <a:r>
              <a:rPr lang="en-HK" dirty="0"/>
              <a:t> and shapes, each labelled as apple/pear, </a:t>
            </a:r>
          </a:p>
          <a:p>
            <a:endParaRPr lang="en-HK" dirty="0"/>
          </a:p>
          <a:p>
            <a:r>
              <a:rPr lang="en-HK" dirty="0"/>
              <a:t>the ML program learns the function or the rules from the labelled dataset, e.g. what </a:t>
            </a:r>
            <a:r>
              <a:rPr lang="en-HK" dirty="0" err="1"/>
              <a:t>colors</a:t>
            </a:r>
            <a:r>
              <a:rPr lang="en-HK" dirty="0"/>
              <a:t> classify apples, what shapes classify pears, etc. and then use those the learned rules to predict the outcome of out-of-sample data.</a:t>
            </a:r>
          </a:p>
          <a:p>
            <a:endParaRPr lang="en-HK" dirty="0"/>
          </a:p>
        </p:txBody>
      </p:sp>
      <p:sp>
        <p:nvSpPr>
          <p:cNvPr id="4" name="Slide Number Placeholder 3">
            <a:extLst>
              <a:ext uri="{FF2B5EF4-FFF2-40B4-BE49-F238E27FC236}">
                <a16:creationId xmlns:a16="http://schemas.microsoft.com/office/drawing/2014/main" id="{E63AB268-7035-A4C7-56F9-DB04B8FA4EB1}"/>
              </a:ext>
            </a:extLst>
          </p:cNvPr>
          <p:cNvSpPr>
            <a:spLocks noGrp="1"/>
          </p:cNvSpPr>
          <p:nvPr>
            <p:ph type="sldNum" sz="quarter" idx="5"/>
          </p:nvPr>
        </p:nvSpPr>
        <p:spPr/>
        <p:txBody>
          <a:bodyPr/>
          <a:lstStyle/>
          <a:p>
            <a:fld id="{C1E49CB9-FD51-4C06-9C8B-2E49F1D79797}" type="slidenum">
              <a:rPr lang="en-US" smtClean="0"/>
              <a:t>7</a:t>
            </a:fld>
            <a:endParaRPr lang="en-US"/>
          </a:p>
        </p:txBody>
      </p:sp>
    </p:spTree>
    <p:extLst>
      <p:ext uri="{BB962C8B-B14F-4D97-AF65-F5344CB8AC3E}">
        <p14:creationId xmlns:p14="http://schemas.microsoft.com/office/powerpoint/2010/main" val="854723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EEDE3-0383-FC26-055B-4220A71ED2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1414D9-232B-345E-B42C-2F749C01CD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EFE3DF-DB70-1C10-807B-8C77BCABADE2}"/>
              </a:ext>
            </a:extLst>
          </p:cNvPr>
          <p:cNvSpPr>
            <a:spLocks noGrp="1"/>
          </p:cNvSpPr>
          <p:nvPr>
            <p:ph type="body" idx="1"/>
          </p:nvPr>
        </p:nvSpPr>
        <p:spPr/>
        <p:txBody>
          <a:bodyPr/>
          <a:lstStyle/>
          <a:p>
            <a:r>
              <a:rPr lang="en-HK" dirty="0"/>
              <a:t>Another type of supervised learning problem is like this, let’s say we have recorded the temperature and the ice-cream sales in the past few days, then given the weather forecast saying tomorrow’s temperature is going to be 30°C, we want to predict the ice-cream sales so that we will know how many cones to prepare.</a:t>
            </a:r>
          </a:p>
          <a:p>
            <a:r>
              <a:rPr lang="en-HK" dirty="0"/>
              <a:t>This is an example of regression problem, temperature is the predictor and we want to predict the no. of cones which is a value.</a:t>
            </a:r>
          </a:p>
          <a:p>
            <a:r>
              <a:rPr lang="en-HK" dirty="0"/>
              <a:t>Here, we plotted the temperature and ice-cream sales on a graph shown as the blue dots, regression is to find a line that best fit the data points, and then we from the line we can predict if tomorrow’s temperature is 30°C, 18 cones will be sold. In this example, the prediction follows a straight line, this is simple linear regression.</a:t>
            </a:r>
          </a:p>
          <a:p>
            <a:r>
              <a:rPr lang="en-HK" dirty="0"/>
              <a:t>In some cases, a straight line may not fit, then this is a polynomial linear regression.</a:t>
            </a:r>
          </a:p>
          <a:p>
            <a:r>
              <a:rPr lang="en-HK" dirty="0"/>
              <a:t>When there are multiple predictors, then that is a multiple linear regression.</a:t>
            </a:r>
          </a:p>
        </p:txBody>
      </p:sp>
      <p:sp>
        <p:nvSpPr>
          <p:cNvPr id="4" name="Slide Number Placeholder 3">
            <a:extLst>
              <a:ext uri="{FF2B5EF4-FFF2-40B4-BE49-F238E27FC236}">
                <a16:creationId xmlns:a16="http://schemas.microsoft.com/office/drawing/2014/main" id="{93C24C36-D19E-C69D-27D4-19E8938DF5B0}"/>
              </a:ext>
            </a:extLst>
          </p:cNvPr>
          <p:cNvSpPr>
            <a:spLocks noGrp="1"/>
          </p:cNvSpPr>
          <p:nvPr>
            <p:ph type="sldNum" sz="quarter" idx="5"/>
          </p:nvPr>
        </p:nvSpPr>
        <p:spPr/>
        <p:txBody>
          <a:bodyPr/>
          <a:lstStyle/>
          <a:p>
            <a:fld id="{C1E49CB9-FD51-4C06-9C8B-2E49F1D79797}" type="slidenum">
              <a:rPr lang="en-US" smtClean="0"/>
              <a:t>8</a:t>
            </a:fld>
            <a:endParaRPr lang="en-US"/>
          </a:p>
        </p:txBody>
      </p:sp>
    </p:spTree>
    <p:extLst>
      <p:ext uri="{BB962C8B-B14F-4D97-AF65-F5344CB8AC3E}">
        <p14:creationId xmlns:p14="http://schemas.microsoft.com/office/powerpoint/2010/main" val="582278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72A52-CCD3-BA46-80B1-415AFC7892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6CDA14-47D2-446B-C5E8-9E50005490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4DEA54-166E-959E-C009-5B1BED6E4514}"/>
              </a:ext>
            </a:extLst>
          </p:cNvPr>
          <p:cNvSpPr>
            <a:spLocks noGrp="1"/>
          </p:cNvSpPr>
          <p:nvPr>
            <p:ph type="body" idx="1"/>
          </p:nvPr>
        </p:nvSpPr>
        <p:spPr/>
        <p:txBody>
          <a:bodyPr/>
          <a:lstStyle/>
          <a:p>
            <a:r>
              <a:rPr lang="en-HK" dirty="0"/>
              <a:t>Another type of supervised learning problem is like this, let’s say we have recorded the temperature and the ice-cream sales in the past few days, then given the weather forecast saying tomorrow’s temperature is going to be 30°C, we want to predict the ice-cream sales so that we will know how many cones to prepare.</a:t>
            </a:r>
          </a:p>
          <a:p>
            <a:r>
              <a:rPr lang="en-HK" dirty="0"/>
              <a:t>This is an example of regression problem, temperature is the predictor and we want to predict the no. of cones which is a value.</a:t>
            </a:r>
          </a:p>
          <a:p>
            <a:r>
              <a:rPr lang="en-HK" dirty="0"/>
              <a:t>Here, we plotted the temperature and ice-cream sales on a graph shown as the blue dots, regression is to find a line that best fit the data points, and then we from the line we can predict if tomorrow’s temperature is 30°C, 18 cones will be sold. In this example, the prediction follows a straight line, this is simple linear regression.</a:t>
            </a:r>
          </a:p>
          <a:p>
            <a:r>
              <a:rPr lang="en-HK" dirty="0"/>
              <a:t>In some cases, a straight line may not fit, then this is a polynomial linear regression.</a:t>
            </a:r>
          </a:p>
          <a:p>
            <a:r>
              <a:rPr lang="en-HK" dirty="0"/>
              <a:t>When there are multiple predictors, then that is a multiple linear regression.</a:t>
            </a:r>
          </a:p>
        </p:txBody>
      </p:sp>
      <p:sp>
        <p:nvSpPr>
          <p:cNvPr id="4" name="Slide Number Placeholder 3">
            <a:extLst>
              <a:ext uri="{FF2B5EF4-FFF2-40B4-BE49-F238E27FC236}">
                <a16:creationId xmlns:a16="http://schemas.microsoft.com/office/drawing/2014/main" id="{6C0B709B-C616-5227-B3CB-B37A8262F76A}"/>
              </a:ext>
            </a:extLst>
          </p:cNvPr>
          <p:cNvSpPr>
            <a:spLocks noGrp="1"/>
          </p:cNvSpPr>
          <p:nvPr>
            <p:ph type="sldNum" sz="quarter" idx="5"/>
          </p:nvPr>
        </p:nvSpPr>
        <p:spPr/>
        <p:txBody>
          <a:bodyPr/>
          <a:lstStyle/>
          <a:p>
            <a:fld id="{C1E49CB9-FD51-4C06-9C8B-2E49F1D79797}" type="slidenum">
              <a:rPr lang="en-US" smtClean="0"/>
              <a:t>9</a:t>
            </a:fld>
            <a:endParaRPr lang="en-US"/>
          </a:p>
        </p:txBody>
      </p:sp>
    </p:spTree>
    <p:extLst>
      <p:ext uri="{BB962C8B-B14F-4D97-AF65-F5344CB8AC3E}">
        <p14:creationId xmlns:p14="http://schemas.microsoft.com/office/powerpoint/2010/main" val="2654564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C5465-85B5-37DB-709D-F156C8A5F8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CA084B-1BBC-0741-FFB9-5DE0D6F493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188965-1C33-E489-29E7-83979569E33B}"/>
              </a:ext>
            </a:extLst>
          </p:cNvPr>
          <p:cNvSpPr>
            <a:spLocks noGrp="1"/>
          </p:cNvSpPr>
          <p:nvPr>
            <p:ph type="body" idx="1"/>
          </p:nvPr>
        </p:nvSpPr>
        <p:spPr/>
        <p:txBody>
          <a:bodyPr/>
          <a:lstStyle/>
          <a:p>
            <a:r>
              <a:rPr lang="en-HK" dirty="0"/>
              <a:t>Another type of supervised learning problem is like this, let’s say we have recorded the temperature and the ice-cream sales in the past few days, then given the weather forecast saying tomorrow’s temperature is going to be 30°C, we want to predict the ice-cream sales so that we will know how many cones to prepare.</a:t>
            </a:r>
          </a:p>
          <a:p>
            <a:r>
              <a:rPr lang="en-HK" dirty="0"/>
              <a:t>This is an example of regression problem, temperature is the predictor and we want to predict the no. of cones which is a value.</a:t>
            </a:r>
          </a:p>
          <a:p>
            <a:r>
              <a:rPr lang="en-HK" dirty="0"/>
              <a:t>Here, we plotted the temperature and ice-cream sales on a graph shown as the blue dots, regression is to find a line that best fit the data points, and then we from the line we can predict if tomorrow’s temperature is 30°C, 18 cones will be sold. In this example, the prediction follows a straight line, this is simple linear regression.</a:t>
            </a:r>
          </a:p>
          <a:p>
            <a:r>
              <a:rPr lang="en-HK" dirty="0"/>
              <a:t>In some cases, a straight line may not fit, then this is a polynomial linear regression.</a:t>
            </a:r>
          </a:p>
          <a:p>
            <a:r>
              <a:rPr lang="en-HK" dirty="0"/>
              <a:t>When there are multiple predictors, then that is a multiple linear regression.</a:t>
            </a:r>
          </a:p>
        </p:txBody>
      </p:sp>
      <p:sp>
        <p:nvSpPr>
          <p:cNvPr id="4" name="Slide Number Placeholder 3">
            <a:extLst>
              <a:ext uri="{FF2B5EF4-FFF2-40B4-BE49-F238E27FC236}">
                <a16:creationId xmlns:a16="http://schemas.microsoft.com/office/drawing/2014/main" id="{1EE992E6-F462-2118-F9DE-AB124B4BDC47}"/>
              </a:ext>
            </a:extLst>
          </p:cNvPr>
          <p:cNvSpPr>
            <a:spLocks noGrp="1"/>
          </p:cNvSpPr>
          <p:nvPr>
            <p:ph type="sldNum" sz="quarter" idx="5"/>
          </p:nvPr>
        </p:nvSpPr>
        <p:spPr/>
        <p:txBody>
          <a:bodyPr/>
          <a:lstStyle/>
          <a:p>
            <a:fld id="{C1E49CB9-FD51-4C06-9C8B-2E49F1D79797}" type="slidenum">
              <a:rPr lang="en-US" smtClean="0"/>
              <a:t>10</a:t>
            </a:fld>
            <a:endParaRPr lang="en-US"/>
          </a:p>
        </p:txBody>
      </p:sp>
    </p:spTree>
    <p:extLst>
      <p:ext uri="{BB962C8B-B14F-4D97-AF65-F5344CB8AC3E}">
        <p14:creationId xmlns:p14="http://schemas.microsoft.com/office/powerpoint/2010/main" val="1069522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a:t>Let’s take a look at this problem.</a:t>
            </a:r>
          </a:p>
          <a:p>
            <a:r>
              <a:rPr lang="en-HK" dirty="0"/>
              <a:t>Let’s say here we have the movie ratings from 10 users, would you recommend movie B to user 10? Will user 10 like movie B?</a:t>
            </a:r>
          </a:p>
          <a:p>
            <a:r>
              <a:rPr lang="en-HK" dirty="0"/>
              <a:t>This is a clustering problem, we want the computer to discover the natural grouping in data, then we know user 10 shall belong to the red group which like movie B a lot.</a:t>
            </a:r>
          </a:p>
        </p:txBody>
      </p:sp>
      <p:sp>
        <p:nvSpPr>
          <p:cNvPr id="4" name="Slide Number Placeholder 3"/>
          <p:cNvSpPr>
            <a:spLocks noGrp="1"/>
          </p:cNvSpPr>
          <p:nvPr>
            <p:ph type="sldNum" sz="quarter" idx="5"/>
          </p:nvPr>
        </p:nvSpPr>
        <p:spPr/>
        <p:txBody>
          <a:bodyPr/>
          <a:lstStyle/>
          <a:p>
            <a:fld id="{C1E49CB9-FD51-4C06-9C8B-2E49F1D79797}" type="slidenum">
              <a:rPr lang="en-US" smtClean="0"/>
              <a:t>11</a:t>
            </a:fld>
            <a:endParaRPr lang="en-US"/>
          </a:p>
        </p:txBody>
      </p:sp>
    </p:spTree>
    <p:extLst>
      <p:ext uri="{BB962C8B-B14F-4D97-AF65-F5344CB8AC3E}">
        <p14:creationId xmlns:p14="http://schemas.microsoft.com/office/powerpoint/2010/main" val="3932083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C92C4-361F-4846-AA63-D0F656E9CE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HK"/>
          </a:p>
        </p:txBody>
      </p:sp>
      <p:sp>
        <p:nvSpPr>
          <p:cNvPr id="3" name="Subtitle 2">
            <a:extLst>
              <a:ext uri="{FF2B5EF4-FFF2-40B4-BE49-F238E27FC236}">
                <a16:creationId xmlns:a16="http://schemas.microsoft.com/office/drawing/2014/main" id="{EDB396DD-903E-475C-BA23-156B4AFA25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HK"/>
          </a:p>
        </p:txBody>
      </p:sp>
      <p:sp>
        <p:nvSpPr>
          <p:cNvPr id="4" name="Date Placeholder 3">
            <a:extLst>
              <a:ext uri="{FF2B5EF4-FFF2-40B4-BE49-F238E27FC236}">
                <a16:creationId xmlns:a16="http://schemas.microsoft.com/office/drawing/2014/main" id="{90FFF23E-F195-4A84-855B-33B3C8E551CA}"/>
              </a:ext>
            </a:extLst>
          </p:cNvPr>
          <p:cNvSpPr>
            <a:spLocks noGrp="1"/>
          </p:cNvSpPr>
          <p:nvPr>
            <p:ph type="dt" sz="half" idx="10"/>
          </p:nvPr>
        </p:nvSpPr>
        <p:spPr/>
        <p:txBody>
          <a:bodyPr/>
          <a:lstStyle/>
          <a:p>
            <a:fld id="{9FAB2B88-7EEC-47EC-BA7E-9A3D9369EE11}" type="datetimeFigureOut">
              <a:rPr lang="en-HK" smtClean="0"/>
              <a:t>25/6/2025</a:t>
            </a:fld>
            <a:endParaRPr lang="en-HK"/>
          </a:p>
        </p:txBody>
      </p:sp>
      <p:sp>
        <p:nvSpPr>
          <p:cNvPr id="5" name="Footer Placeholder 4">
            <a:extLst>
              <a:ext uri="{FF2B5EF4-FFF2-40B4-BE49-F238E27FC236}">
                <a16:creationId xmlns:a16="http://schemas.microsoft.com/office/drawing/2014/main" id="{369BBB3E-DE1E-4765-A095-79AF19831F50}"/>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81FFEDF4-0B64-40E5-9718-FF46C02612FA}"/>
              </a:ext>
            </a:extLst>
          </p:cNvPr>
          <p:cNvSpPr>
            <a:spLocks noGrp="1"/>
          </p:cNvSpPr>
          <p:nvPr>
            <p:ph type="sldNum" sz="quarter" idx="12"/>
          </p:nvPr>
        </p:nvSpPr>
        <p:spPr/>
        <p:txBody>
          <a:bodyPr/>
          <a:lstStyle/>
          <a:p>
            <a:fld id="{6CE1B877-4658-43E9-8604-FD5BAC65BCEC}" type="slidenum">
              <a:rPr lang="en-HK" smtClean="0"/>
              <a:t>‹#›</a:t>
            </a:fld>
            <a:endParaRPr lang="en-HK"/>
          </a:p>
        </p:txBody>
      </p:sp>
    </p:spTree>
    <p:extLst>
      <p:ext uri="{BB962C8B-B14F-4D97-AF65-F5344CB8AC3E}">
        <p14:creationId xmlns:p14="http://schemas.microsoft.com/office/powerpoint/2010/main" val="241466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46247-D6B7-4103-9A46-763F48CCE197}"/>
              </a:ext>
            </a:extLst>
          </p:cNvPr>
          <p:cNvSpPr>
            <a:spLocks noGrp="1"/>
          </p:cNvSpPr>
          <p:nvPr>
            <p:ph type="title"/>
          </p:nvPr>
        </p:nvSpPr>
        <p:spPr/>
        <p:txBody>
          <a:bodyPr/>
          <a:lstStyle/>
          <a:p>
            <a:r>
              <a:rPr lang="en-US"/>
              <a:t>Click to edit Master title style</a:t>
            </a:r>
            <a:endParaRPr lang="en-HK"/>
          </a:p>
        </p:txBody>
      </p:sp>
      <p:sp>
        <p:nvSpPr>
          <p:cNvPr id="3" name="Vertical Text Placeholder 2">
            <a:extLst>
              <a:ext uri="{FF2B5EF4-FFF2-40B4-BE49-F238E27FC236}">
                <a16:creationId xmlns:a16="http://schemas.microsoft.com/office/drawing/2014/main" id="{7C807A3F-3C59-4FC6-A49A-69C8E34056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5A7E7538-5ADA-4E73-A3AE-146686A162BE}"/>
              </a:ext>
            </a:extLst>
          </p:cNvPr>
          <p:cNvSpPr>
            <a:spLocks noGrp="1"/>
          </p:cNvSpPr>
          <p:nvPr>
            <p:ph type="dt" sz="half" idx="10"/>
          </p:nvPr>
        </p:nvSpPr>
        <p:spPr/>
        <p:txBody>
          <a:bodyPr/>
          <a:lstStyle/>
          <a:p>
            <a:fld id="{9FAB2B88-7EEC-47EC-BA7E-9A3D9369EE11}" type="datetimeFigureOut">
              <a:rPr lang="en-HK" smtClean="0"/>
              <a:t>25/6/2025</a:t>
            </a:fld>
            <a:endParaRPr lang="en-HK"/>
          </a:p>
        </p:txBody>
      </p:sp>
      <p:sp>
        <p:nvSpPr>
          <p:cNvPr id="5" name="Footer Placeholder 4">
            <a:extLst>
              <a:ext uri="{FF2B5EF4-FFF2-40B4-BE49-F238E27FC236}">
                <a16:creationId xmlns:a16="http://schemas.microsoft.com/office/drawing/2014/main" id="{E7B06AB3-A7C6-4430-80A4-55664974A3A9}"/>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61066742-B571-4248-B261-1426A54999C1}"/>
              </a:ext>
            </a:extLst>
          </p:cNvPr>
          <p:cNvSpPr>
            <a:spLocks noGrp="1"/>
          </p:cNvSpPr>
          <p:nvPr>
            <p:ph type="sldNum" sz="quarter" idx="12"/>
          </p:nvPr>
        </p:nvSpPr>
        <p:spPr/>
        <p:txBody>
          <a:bodyPr/>
          <a:lstStyle/>
          <a:p>
            <a:fld id="{6CE1B877-4658-43E9-8604-FD5BAC65BCEC}" type="slidenum">
              <a:rPr lang="en-HK" smtClean="0"/>
              <a:t>‹#›</a:t>
            </a:fld>
            <a:endParaRPr lang="en-HK"/>
          </a:p>
        </p:txBody>
      </p:sp>
    </p:spTree>
    <p:extLst>
      <p:ext uri="{BB962C8B-B14F-4D97-AF65-F5344CB8AC3E}">
        <p14:creationId xmlns:p14="http://schemas.microsoft.com/office/powerpoint/2010/main" val="1284753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D219C8-64F4-42E3-AED8-4B086976053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HK"/>
          </a:p>
        </p:txBody>
      </p:sp>
      <p:sp>
        <p:nvSpPr>
          <p:cNvPr id="3" name="Vertical Text Placeholder 2">
            <a:extLst>
              <a:ext uri="{FF2B5EF4-FFF2-40B4-BE49-F238E27FC236}">
                <a16:creationId xmlns:a16="http://schemas.microsoft.com/office/drawing/2014/main" id="{54BE2EDF-D33C-4FF0-8848-D879CCB4434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A21D45EB-7A6D-4E67-BD7C-BC73FFB64073}"/>
              </a:ext>
            </a:extLst>
          </p:cNvPr>
          <p:cNvSpPr>
            <a:spLocks noGrp="1"/>
          </p:cNvSpPr>
          <p:nvPr>
            <p:ph type="dt" sz="half" idx="10"/>
          </p:nvPr>
        </p:nvSpPr>
        <p:spPr/>
        <p:txBody>
          <a:bodyPr/>
          <a:lstStyle/>
          <a:p>
            <a:fld id="{9FAB2B88-7EEC-47EC-BA7E-9A3D9369EE11}" type="datetimeFigureOut">
              <a:rPr lang="en-HK" smtClean="0"/>
              <a:t>25/6/2025</a:t>
            </a:fld>
            <a:endParaRPr lang="en-HK"/>
          </a:p>
        </p:txBody>
      </p:sp>
      <p:sp>
        <p:nvSpPr>
          <p:cNvPr id="5" name="Footer Placeholder 4">
            <a:extLst>
              <a:ext uri="{FF2B5EF4-FFF2-40B4-BE49-F238E27FC236}">
                <a16:creationId xmlns:a16="http://schemas.microsoft.com/office/drawing/2014/main" id="{18F56E4D-5DE2-44AF-9AE5-CC5495C4B9E9}"/>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3814FE72-B3F5-4116-9D85-4ACFD42757D8}"/>
              </a:ext>
            </a:extLst>
          </p:cNvPr>
          <p:cNvSpPr>
            <a:spLocks noGrp="1"/>
          </p:cNvSpPr>
          <p:nvPr>
            <p:ph type="sldNum" sz="quarter" idx="12"/>
          </p:nvPr>
        </p:nvSpPr>
        <p:spPr/>
        <p:txBody>
          <a:bodyPr/>
          <a:lstStyle/>
          <a:p>
            <a:fld id="{6CE1B877-4658-43E9-8604-FD5BAC65BCEC}" type="slidenum">
              <a:rPr lang="en-HK" smtClean="0"/>
              <a:t>‹#›</a:t>
            </a:fld>
            <a:endParaRPr lang="en-HK"/>
          </a:p>
        </p:txBody>
      </p:sp>
    </p:spTree>
    <p:extLst>
      <p:ext uri="{BB962C8B-B14F-4D97-AF65-F5344CB8AC3E}">
        <p14:creationId xmlns:p14="http://schemas.microsoft.com/office/powerpoint/2010/main" val="29967316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30DA42-A0CA-4EA9-DDC3-BA609477C288}"/>
              </a:ext>
            </a:extLst>
          </p:cNvPr>
          <p:cNvSpPr>
            <a:spLocks noGrp="1"/>
          </p:cNvSpPr>
          <p:nvPr>
            <p:ph type="dt" sz="half" idx="10"/>
          </p:nvPr>
        </p:nvSpPr>
        <p:spPr/>
        <p:txBody>
          <a:bodyPr/>
          <a:lstStyle/>
          <a:p>
            <a:fld id="{6F2580E9-B75B-4011-9EA1-DE07649D43EA}" type="datetimeFigureOut">
              <a:rPr lang="en-HK" smtClean="0"/>
              <a:t>25/6/2025</a:t>
            </a:fld>
            <a:endParaRPr lang="en-HK"/>
          </a:p>
        </p:txBody>
      </p:sp>
      <p:sp>
        <p:nvSpPr>
          <p:cNvPr id="3" name="Footer Placeholder 2">
            <a:extLst>
              <a:ext uri="{FF2B5EF4-FFF2-40B4-BE49-F238E27FC236}">
                <a16:creationId xmlns:a16="http://schemas.microsoft.com/office/drawing/2014/main" id="{C9C69446-A7C6-0A32-B366-D743DCDF9676}"/>
              </a:ext>
            </a:extLst>
          </p:cNvPr>
          <p:cNvSpPr>
            <a:spLocks noGrp="1"/>
          </p:cNvSpPr>
          <p:nvPr>
            <p:ph type="ftr" sz="quarter" idx="11"/>
          </p:nvPr>
        </p:nvSpPr>
        <p:spPr/>
        <p:txBody>
          <a:bodyPr/>
          <a:lstStyle/>
          <a:p>
            <a:endParaRPr lang="en-HK"/>
          </a:p>
        </p:txBody>
      </p:sp>
      <p:sp>
        <p:nvSpPr>
          <p:cNvPr id="4" name="Slide Number Placeholder 3">
            <a:extLst>
              <a:ext uri="{FF2B5EF4-FFF2-40B4-BE49-F238E27FC236}">
                <a16:creationId xmlns:a16="http://schemas.microsoft.com/office/drawing/2014/main" id="{6003A852-BEB1-F0BD-2B20-4758E914E1B1}"/>
              </a:ext>
            </a:extLst>
          </p:cNvPr>
          <p:cNvSpPr>
            <a:spLocks noGrp="1"/>
          </p:cNvSpPr>
          <p:nvPr>
            <p:ph type="sldNum" sz="quarter" idx="12"/>
          </p:nvPr>
        </p:nvSpPr>
        <p:spPr/>
        <p:txBody>
          <a:bodyPr/>
          <a:lstStyle/>
          <a:p>
            <a:fld id="{E08C676E-26C2-4289-BFB8-9EFFC36D7C20}" type="slidenum">
              <a:rPr lang="en-HK" smtClean="0"/>
              <a:t>‹#›</a:t>
            </a:fld>
            <a:endParaRPr lang="en-HK"/>
          </a:p>
        </p:txBody>
      </p:sp>
    </p:spTree>
    <p:extLst>
      <p:ext uri="{BB962C8B-B14F-4D97-AF65-F5344CB8AC3E}">
        <p14:creationId xmlns:p14="http://schemas.microsoft.com/office/powerpoint/2010/main" val="9144774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1394D-FA48-1077-5FC3-3026A3330098}"/>
              </a:ext>
            </a:extLst>
          </p:cNvPr>
          <p:cNvSpPr>
            <a:spLocks noGrp="1"/>
          </p:cNvSpPr>
          <p:nvPr>
            <p:ph type="title"/>
          </p:nvPr>
        </p:nvSpPr>
        <p:spPr/>
        <p:txBody>
          <a:bodyPr/>
          <a:lstStyle/>
          <a:p>
            <a:r>
              <a:rPr lang="en-US"/>
              <a:t>Click to edit Master title style</a:t>
            </a:r>
            <a:endParaRPr lang="en-HK"/>
          </a:p>
        </p:txBody>
      </p:sp>
      <p:sp>
        <p:nvSpPr>
          <p:cNvPr id="3" name="Content Placeholder 2">
            <a:extLst>
              <a:ext uri="{FF2B5EF4-FFF2-40B4-BE49-F238E27FC236}">
                <a16:creationId xmlns:a16="http://schemas.microsoft.com/office/drawing/2014/main" id="{CDBAB319-EE31-738C-DA02-24CB969532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55084811-4B40-B607-03D2-BD2CD66AF35F}"/>
              </a:ext>
            </a:extLst>
          </p:cNvPr>
          <p:cNvSpPr>
            <a:spLocks noGrp="1"/>
          </p:cNvSpPr>
          <p:nvPr>
            <p:ph type="dt" sz="half" idx="10"/>
          </p:nvPr>
        </p:nvSpPr>
        <p:spPr/>
        <p:txBody>
          <a:bodyPr/>
          <a:lstStyle/>
          <a:p>
            <a:fld id="{6F2580E9-B75B-4011-9EA1-DE07649D43EA}" type="datetimeFigureOut">
              <a:rPr lang="en-HK" smtClean="0"/>
              <a:t>25/6/2025</a:t>
            </a:fld>
            <a:endParaRPr lang="en-HK"/>
          </a:p>
        </p:txBody>
      </p:sp>
      <p:sp>
        <p:nvSpPr>
          <p:cNvPr id="5" name="Footer Placeholder 4">
            <a:extLst>
              <a:ext uri="{FF2B5EF4-FFF2-40B4-BE49-F238E27FC236}">
                <a16:creationId xmlns:a16="http://schemas.microsoft.com/office/drawing/2014/main" id="{EFD94CD7-E610-BE1D-A470-47503D8847B1}"/>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7FC531F4-E077-013D-867F-A07BE63C12D1}"/>
              </a:ext>
            </a:extLst>
          </p:cNvPr>
          <p:cNvSpPr>
            <a:spLocks noGrp="1"/>
          </p:cNvSpPr>
          <p:nvPr>
            <p:ph type="sldNum" sz="quarter" idx="12"/>
          </p:nvPr>
        </p:nvSpPr>
        <p:spPr/>
        <p:txBody>
          <a:bodyPr/>
          <a:lstStyle/>
          <a:p>
            <a:fld id="{E08C676E-26C2-4289-BFB8-9EFFC36D7C20}" type="slidenum">
              <a:rPr lang="en-HK" smtClean="0"/>
              <a:t>‹#›</a:t>
            </a:fld>
            <a:endParaRPr lang="en-HK"/>
          </a:p>
        </p:txBody>
      </p:sp>
    </p:spTree>
    <p:extLst>
      <p:ext uri="{BB962C8B-B14F-4D97-AF65-F5344CB8AC3E}">
        <p14:creationId xmlns:p14="http://schemas.microsoft.com/office/powerpoint/2010/main" val="889270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B64A2-E374-4436-B32F-875CF7E4D03F}"/>
              </a:ext>
            </a:extLst>
          </p:cNvPr>
          <p:cNvSpPr>
            <a:spLocks noGrp="1"/>
          </p:cNvSpPr>
          <p:nvPr>
            <p:ph type="title"/>
          </p:nvPr>
        </p:nvSpPr>
        <p:spPr/>
        <p:txBody>
          <a:bodyPr/>
          <a:lstStyle/>
          <a:p>
            <a:r>
              <a:rPr lang="en-US"/>
              <a:t>Click to edit Master title style</a:t>
            </a:r>
            <a:endParaRPr lang="en-HK"/>
          </a:p>
        </p:txBody>
      </p:sp>
      <p:sp>
        <p:nvSpPr>
          <p:cNvPr id="3" name="Content Placeholder 2">
            <a:extLst>
              <a:ext uri="{FF2B5EF4-FFF2-40B4-BE49-F238E27FC236}">
                <a16:creationId xmlns:a16="http://schemas.microsoft.com/office/drawing/2014/main" id="{E2273534-8D80-4C9B-A5FA-3F2C803ECB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55762335-1C6B-403A-84AE-8E014641A1E6}"/>
              </a:ext>
            </a:extLst>
          </p:cNvPr>
          <p:cNvSpPr>
            <a:spLocks noGrp="1"/>
          </p:cNvSpPr>
          <p:nvPr>
            <p:ph type="dt" sz="half" idx="10"/>
          </p:nvPr>
        </p:nvSpPr>
        <p:spPr/>
        <p:txBody>
          <a:bodyPr/>
          <a:lstStyle/>
          <a:p>
            <a:fld id="{9FAB2B88-7EEC-47EC-BA7E-9A3D9369EE11}" type="datetimeFigureOut">
              <a:rPr lang="en-HK" smtClean="0"/>
              <a:t>25/6/2025</a:t>
            </a:fld>
            <a:endParaRPr lang="en-HK"/>
          </a:p>
        </p:txBody>
      </p:sp>
      <p:sp>
        <p:nvSpPr>
          <p:cNvPr id="5" name="Footer Placeholder 4">
            <a:extLst>
              <a:ext uri="{FF2B5EF4-FFF2-40B4-BE49-F238E27FC236}">
                <a16:creationId xmlns:a16="http://schemas.microsoft.com/office/drawing/2014/main" id="{07CC161C-E278-49C8-B7D9-DFD50B7B42E6}"/>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B08AC6BA-A562-4384-B7B2-B91F02B30628}"/>
              </a:ext>
            </a:extLst>
          </p:cNvPr>
          <p:cNvSpPr>
            <a:spLocks noGrp="1"/>
          </p:cNvSpPr>
          <p:nvPr>
            <p:ph type="sldNum" sz="quarter" idx="12"/>
          </p:nvPr>
        </p:nvSpPr>
        <p:spPr/>
        <p:txBody>
          <a:bodyPr/>
          <a:lstStyle/>
          <a:p>
            <a:fld id="{6CE1B877-4658-43E9-8604-FD5BAC65BCEC}" type="slidenum">
              <a:rPr lang="en-HK" smtClean="0"/>
              <a:t>‹#›</a:t>
            </a:fld>
            <a:endParaRPr lang="en-HK"/>
          </a:p>
        </p:txBody>
      </p:sp>
    </p:spTree>
    <p:extLst>
      <p:ext uri="{BB962C8B-B14F-4D97-AF65-F5344CB8AC3E}">
        <p14:creationId xmlns:p14="http://schemas.microsoft.com/office/powerpoint/2010/main" val="3382760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4E7A5-5D35-48C0-9A4D-3954BB14985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HK"/>
          </a:p>
        </p:txBody>
      </p:sp>
      <p:sp>
        <p:nvSpPr>
          <p:cNvPr id="3" name="Text Placeholder 2">
            <a:extLst>
              <a:ext uri="{FF2B5EF4-FFF2-40B4-BE49-F238E27FC236}">
                <a16:creationId xmlns:a16="http://schemas.microsoft.com/office/drawing/2014/main" id="{48CCB5E5-FA3A-48BB-B679-BEA6E82AA0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38D190-951A-4425-B132-ACDC23CD1712}"/>
              </a:ext>
            </a:extLst>
          </p:cNvPr>
          <p:cNvSpPr>
            <a:spLocks noGrp="1"/>
          </p:cNvSpPr>
          <p:nvPr>
            <p:ph type="dt" sz="half" idx="10"/>
          </p:nvPr>
        </p:nvSpPr>
        <p:spPr/>
        <p:txBody>
          <a:bodyPr/>
          <a:lstStyle/>
          <a:p>
            <a:fld id="{9FAB2B88-7EEC-47EC-BA7E-9A3D9369EE11}" type="datetimeFigureOut">
              <a:rPr lang="en-HK" smtClean="0"/>
              <a:t>25/6/2025</a:t>
            </a:fld>
            <a:endParaRPr lang="en-HK"/>
          </a:p>
        </p:txBody>
      </p:sp>
      <p:sp>
        <p:nvSpPr>
          <p:cNvPr id="5" name="Footer Placeholder 4">
            <a:extLst>
              <a:ext uri="{FF2B5EF4-FFF2-40B4-BE49-F238E27FC236}">
                <a16:creationId xmlns:a16="http://schemas.microsoft.com/office/drawing/2014/main" id="{544D19B6-32D8-4DD6-9B7A-1735D66CD68B}"/>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58D786F4-D701-4803-B35E-02F198ED2CF5}"/>
              </a:ext>
            </a:extLst>
          </p:cNvPr>
          <p:cNvSpPr>
            <a:spLocks noGrp="1"/>
          </p:cNvSpPr>
          <p:nvPr>
            <p:ph type="sldNum" sz="quarter" idx="12"/>
          </p:nvPr>
        </p:nvSpPr>
        <p:spPr/>
        <p:txBody>
          <a:bodyPr/>
          <a:lstStyle/>
          <a:p>
            <a:fld id="{6CE1B877-4658-43E9-8604-FD5BAC65BCEC}" type="slidenum">
              <a:rPr lang="en-HK" smtClean="0"/>
              <a:t>‹#›</a:t>
            </a:fld>
            <a:endParaRPr lang="en-HK"/>
          </a:p>
        </p:txBody>
      </p:sp>
    </p:spTree>
    <p:extLst>
      <p:ext uri="{BB962C8B-B14F-4D97-AF65-F5344CB8AC3E}">
        <p14:creationId xmlns:p14="http://schemas.microsoft.com/office/powerpoint/2010/main" val="23036591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9AF8F-DC67-4706-988E-E1CF919E0D19}"/>
              </a:ext>
            </a:extLst>
          </p:cNvPr>
          <p:cNvSpPr>
            <a:spLocks noGrp="1"/>
          </p:cNvSpPr>
          <p:nvPr>
            <p:ph type="title"/>
          </p:nvPr>
        </p:nvSpPr>
        <p:spPr/>
        <p:txBody>
          <a:bodyPr/>
          <a:lstStyle/>
          <a:p>
            <a:r>
              <a:rPr lang="en-US"/>
              <a:t>Click to edit Master title style</a:t>
            </a:r>
            <a:endParaRPr lang="en-HK"/>
          </a:p>
        </p:txBody>
      </p:sp>
      <p:sp>
        <p:nvSpPr>
          <p:cNvPr id="3" name="Content Placeholder 2">
            <a:extLst>
              <a:ext uri="{FF2B5EF4-FFF2-40B4-BE49-F238E27FC236}">
                <a16:creationId xmlns:a16="http://schemas.microsoft.com/office/drawing/2014/main" id="{BF930D34-AE86-435E-A779-DAFF23F5F61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Content Placeholder 3">
            <a:extLst>
              <a:ext uri="{FF2B5EF4-FFF2-40B4-BE49-F238E27FC236}">
                <a16:creationId xmlns:a16="http://schemas.microsoft.com/office/drawing/2014/main" id="{F32C7D56-F468-4768-9488-A881319F4D0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5" name="Date Placeholder 4">
            <a:extLst>
              <a:ext uri="{FF2B5EF4-FFF2-40B4-BE49-F238E27FC236}">
                <a16:creationId xmlns:a16="http://schemas.microsoft.com/office/drawing/2014/main" id="{063487AD-1224-4941-816F-4784138AB599}"/>
              </a:ext>
            </a:extLst>
          </p:cNvPr>
          <p:cNvSpPr>
            <a:spLocks noGrp="1"/>
          </p:cNvSpPr>
          <p:nvPr>
            <p:ph type="dt" sz="half" idx="10"/>
          </p:nvPr>
        </p:nvSpPr>
        <p:spPr/>
        <p:txBody>
          <a:bodyPr/>
          <a:lstStyle/>
          <a:p>
            <a:fld id="{9FAB2B88-7EEC-47EC-BA7E-9A3D9369EE11}" type="datetimeFigureOut">
              <a:rPr lang="en-HK" smtClean="0"/>
              <a:t>25/6/2025</a:t>
            </a:fld>
            <a:endParaRPr lang="en-HK"/>
          </a:p>
        </p:txBody>
      </p:sp>
      <p:sp>
        <p:nvSpPr>
          <p:cNvPr id="6" name="Footer Placeholder 5">
            <a:extLst>
              <a:ext uri="{FF2B5EF4-FFF2-40B4-BE49-F238E27FC236}">
                <a16:creationId xmlns:a16="http://schemas.microsoft.com/office/drawing/2014/main" id="{45C436CD-F71B-4E90-85DE-360218CCECA9}"/>
              </a:ext>
            </a:extLst>
          </p:cNvPr>
          <p:cNvSpPr>
            <a:spLocks noGrp="1"/>
          </p:cNvSpPr>
          <p:nvPr>
            <p:ph type="ftr" sz="quarter" idx="11"/>
          </p:nvPr>
        </p:nvSpPr>
        <p:spPr/>
        <p:txBody>
          <a:bodyPr/>
          <a:lstStyle/>
          <a:p>
            <a:endParaRPr lang="en-HK"/>
          </a:p>
        </p:txBody>
      </p:sp>
      <p:sp>
        <p:nvSpPr>
          <p:cNvPr id="7" name="Slide Number Placeholder 6">
            <a:extLst>
              <a:ext uri="{FF2B5EF4-FFF2-40B4-BE49-F238E27FC236}">
                <a16:creationId xmlns:a16="http://schemas.microsoft.com/office/drawing/2014/main" id="{AAB4E128-0020-4353-A906-348F8355BE43}"/>
              </a:ext>
            </a:extLst>
          </p:cNvPr>
          <p:cNvSpPr>
            <a:spLocks noGrp="1"/>
          </p:cNvSpPr>
          <p:nvPr>
            <p:ph type="sldNum" sz="quarter" idx="12"/>
          </p:nvPr>
        </p:nvSpPr>
        <p:spPr/>
        <p:txBody>
          <a:bodyPr/>
          <a:lstStyle/>
          <a:p>
            <a:fld id="{6CE1B877-4658-43E9-8604-FD5BAC65BCEC}" type="slidenum">
              <a:rPr lang="en-HK" smtClean="0"/>
              <a:t>‹#›</a:t>
            </a:fld>
            <a:endParaRPr lang="en-HK"/>
          </a:p>
        </p:txBody>
      </p:sp>
    </p:spTree>
    <p:extLst>
      <p:ext uri="{BB962C8B-B14F-4D97-AF65-F5344CB8AC3E}">
        <p14:creationId xmlns:p14="http://schemas.microsoft.com/office/powerpoint/2010/main" val="1846176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9B270-16F1-4852-87CA-6570560C4B54}"/>
              </a:ext>
            </a:extLst>
          </p:cNvPr>
          <p:cNvSpPr>
            <a:spLocks noGrp="1"/>
          </p:cNvSpPr>
          <p:nvPr>
            <p:ph type="title"/>
          </p:nvPr>
        </p:nvSpPr>
        <p:spPr>
          <a:xfrm>
            <a:off x="839788" y="365125"/>
            <a:ext cx="10515600" cy="1325563"/>
          </a:xfrm>
        </p:spPr>
        <p:txBody>
          <a:bodyPr/>
          <a:lstStyle/>
          <a:p>
            <a:r>
              <a:rPr lang="en-US"/>
              <a:t>Click to edit Master title style</a:t>
            </a:r>
            <a:endParaRPr lang="en-HK"/>
          </a:p>
        </p:txBody>
      </p:sp>
      <p:sp>
        <p:nvSpPr>
          <p:cNvPr id="3" name="Text Placeholder 2">
            <a:extLst>
              <a:ext uri="{FF2B5EF4-FFF2-40B4-BE49-F238E27FC236}">
                <a16:creationId xmlns:a16="http://schemas.microsoft.com/office/drawing/2014/main" id="{2BD3062C-38DB-48C0-AAFB-F07376CD99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D89BC9C-4783-4173-ACB2-C6CFC63C89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5" name="Text Placeholder 4">
            <a:extLst>
              <a:ext uri="{FF2B5EF4-FFF2-40B4-BE49-F238E27FC236}">
                <a16:creationId xmlns:a16="http://schemas.microsoft.com/office/drawing/2014/main" id="{CCEA5BC1-76A2-4A85-84F3-36AA57ED71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9E03F5-4664-43DE-AE8F-FE13773C544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7" name="Date Placeholder 6">
            <a:extLst>
              <a:ext uri="{FF2B5EF4-FFF2-40B4-BE49-F238E27FC236}">
                <a16:creationId xmlns:a16="http://schemas.microsoft.com/office/drawing/2014/main" id="{1875624D-4213-427F-BB6B-CDF988E6C213}"/>
              </a:ext>
            </a:extLst>
          </p:cNvPr>
          <p:cNvSpPr>
            <a:spLocks noGrp="1"/>
          </p:cNvSpPr>
          <p:nvPr>
            <p:ph type="dt" sz="half" idx="10"/>
          </p:nvPr>
        </p:nvSpPr>
        <p:spPr/>
        <p:txBody>
          <a:bodyPr/>
          <a:lstStyle/>
          <a:p>
            <a:fld id="{9FAB2B88-7EEC-47EC-BA7E-9A3D9369EE11}" type="datetimeFigureOut">
              <a:rPr lang="en-HK" smtClean="0"/>
              <a:t>25/6/2025</a:t>
            </a:fld>
            <a:endParaRPr lang="en-HK"/>
          </a:p>
        </p:txBody>
      </p:sp>
      <p:sp>
        <p:nvSpPr>
          <p:cNvPr id="8" name="Footer Placeholder 7">
            <a:extLst>
              <a:ext uri="{FF2B5EF4-FFF2-40B4-BE49-F238E27FC236}">
                <a16:creationId xmlns:a16="http://schemas.microsoft.com/office/drawing/2014/main" id="{1AD49090-66A1-4E28-A038-2FB7D43A1BBC}"/>
              </a:ext>
            </a:extLst>
          </p:cNvPr>
          <p:cNvSpPr>
            <a:spLocks noGrp="1"/>
          </p:cNvSpPr>
          <p:nvPr>
            <p:ph type="ftr" sz="quarter" idx="11"/>
          </p:nvPr>
        </p:nvSpPr>
        <p:spPr/>
        <p:txBody>
          <a:bodyPr/>
          <a:lstStyle/>
          <a:p>
            <a:endParaRPr lang="en-HK"/>
          </a:p>
        </p:txBody>
      </p:sp>
      <p:sp>
        <p:nvSpPr>
          <p:cNvPr id="9" name="Slide Number Placeholder 8">
            <a:extLst>
              <a:ext uri="{FF2B5EF4-FFF2-40B4-BE49-F238E27FC236}">
                <a16:creationId xmlns:a16="http://schemas.microsoft.com/office/drawing/2014/main" id="{0B4C6B72-89C5-46F9-9007-669890F9D212}"/>
              </a:ext>
            </a:extLst>
          </p:cNvPr>
          <p:cNvSpPr>
            <a:spLocks noGrp="1"/>
          </p:cNvSpPr>
          <p:nvPr>
            <p:ph type="sldNum" sz="quarter" idx="12"/>
          </p:nvPr>
        </p:nvSpPr>
        <p:spPr/>
        <p:txBody>
          <a:bodyPr/>
          <a:lstStyle/>
          <a:p>
            <a:fld id="{6CE1B877-4658-43E9-8604-FD5BAC65BCEC}" type="slidenum">
              <a:rPr lang="en-HK" smtClean="0"/>
              <a:t>‹#›</a:t>
            </a:fld>
            <a:endParaRPr lang="en-HK"/>
          </a:p>
        </p:txBody>
      </p:sp>
    </p:spTree>
    <p:extLst>
      <p:ext uri="{BB962C8B-B14F-4D97-AF65-F5344CB8AC3E}">
        <p14:creationId xmlns:p14="http://schemas.microsoft.com/office/powerpoint/2010/main" val="2670478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F2E5-F0AD-42DB-82CD-5118393B9B91}"/>
              </a:ext>
            </a:extLst>
          </p:cNvPr>
          <p:cNvSpPr>
            <a:spLocks noGrp="1"/>
          </p:cNvSpPr>
          <p:nvPr>
            <p:ph type="title"/>
          </p:nvPr>
        </p:nvSpPr>
        <p:spPr/>
        <p:txBody>
          <a:bodyPr/>
          <a:lstStyle/>
          <a:p>
            <a:r>
              <a:rPr lang="en-US"/>
              <a:t>Click to edit Master title style</a:t>
            </a:r>
            <a:endParaRPr lang="en-HK"/>
          </a:p>
        </p:txBody>
      </p:sp>
      <p:sp>
        <p:nvSpPr>
          <p:cNvPr id="3" name="Date Placeholder 2">
            <a:extLst>
              <a:ext uri="{FF2B5EF4-FFF2-40B4-BE49-F238E27FC236}">
                <a16:creationId xmlns:a16="http://schemas.microsoft.com/office/drawing/2014/main" id="{A09A9CC3-0553-45C4-B0E3-37E8599E7D5E}"/>
              </a:ext>
            </a:extLst>
          </p:cNvPr>
          <p:cNvSpPr>
            <a:spLocks noGrp="1"/>
          </p:cNvSpPr>
          <p:nvPr>
            <p:ph type="dt" sz="half" idx="10"/>
          </p:nvPr>
        </p:nvSpPr>
        <p:spPr/>
        <p:txBody>
          <a:bodyPr/>
          <a:lstStyle/>
          <a:p>
            <a:fld id="{9FAB2B88-7EEC-47EC-BA7E-9A3D9369EE11}" type="datetimeFigureOut">
              <a:rPr lang="en-HK" smtClean="0"/>
              <a:t>25/6/2025</a:t>
            </a:fld>
            <a:endParaRPr lang="en-HK"/>
          </a:p>
        </p:txBody>
      </p:sp>
      <p:sp>
        <p:nvSpPr>
          <p:cNvPr id="4" name="Footer Placeholder 3">
            <a:extLst>
              <a:ext uri="{FF2B5EF4-FFF2-40B4-BE49-F238E27FC236}">
                <a16:creationId xmlns:a16="http://schemas.microsoft.com/office/drawing/2014/main" id="{B644012B-490C-4064-9C1B-E475FCFD7140}"/>
              </a:ext>
            </a:extLst>
          </p:cNvPr>
          <p:cNvSpPr>
            <a:spLocks noGrp="1"/>
          </p:cNvSpPr>
          <p:nvPr>
            <p:ph type="ftr" sz="quarter" idx="11"/>
          </p:nvPr>
        </p:nvSpPr>
        <p:spPr/>
        <p:txBody>
          <a:bodyPr/>
          <a:lstStyle/>
          <a:p>
            <a:endParaRPr lang="en-HK"/>
          </a:p>
        </p:txBody>
      </p:sp>
      <p:sp>
        <p:nvSpPr>
          <p:cNvPr id="5" name="Slide Number Placeholder 4">
            <a:extLst>
              <a:ext uri="{FF2B5EF4-FFF2-40B4-BE49-F238E27FC236}">
                <a16:creationId xmlns:a16="http://schemas.microsoft.com/office/drawing/2014/main" id="{C3958B8F-274F-49DB-B3F3-948F727F2668}"/>
              </a:ext>
            </a:extLst>
          </p:cNvPr>
          <p:cNvSpPr>
            <a:spLocks noGrp="1"/>
          </p:cNvSpPr>
          <p:nvPr>
            <p:ph type="sldNum" sz="quarter" idx="12"/>
          </p:nvPr>
        </p:nvSpPr>
        <p:spPr/>
        <p:txBody>
          <a:bodyPr/>
          <a:lstStyle/>
          <a:p>
            <a:fld id="{6CE1B877-4658-43E9-8604-FD5BAC65BCEC}" type="slidenum">
              <a:rPr lang="en-HK" smtClean="0"/>
              <a:t>‹#›</a:t>
            </a:fld>
            <a:endParaRPr lang="en-HK"/>
          </a:p>
        </p:txBody>
      </p:sp>
    </p:spTree>
    <p:extLst>
      <p:ext uri="{BB962C8B-B14F-4D97-AF65-F5344CB8AC3E}">
        <p14:creationId xmlns:p14="http://schemas.microsoft.com/office/powerpoint/2010/main" val="2462612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802774-FB67-4F99-8BDD-D8AAACEF34C3}"/>
              </a:ext>
            </a:extLst>
          </p:cNvPr>
          <p:cNvSpPr>
            <a:spLocks noGrp="1"/>
          </p:cNvSpPr>
          <p:nvPr>
            <p:ph type="dt" sz="half" idx="10"/>
          </p:nvPr>
        </p:nvSpPr>
        <p:spPr/>
        <p:txBody>
          <a:bodyPr/>
          <a:lstStyle/>
          <a:p>
            <a:fld id="{9FAB2B88-7EEC-47EC-BA7E-9A3D9369EE11}" type="datetimeFigureOut">
              <a:rPr lang="en-HK" smtClean="0"/>
              <a:t>25/6/2025</a:t>
            </a:fld>
            <a:endParaRPr lang="en-HK"/>
          </a:p>
        </p:txBody>
      </p:sp>
      <p:sp>
        <p:nvSpPr>
          <p:cNvPr id="3" name="Footer Placeholder 2">
            <a:extLst>
              <a:ext uri="{FF2B5EF4-FFF2-40B4-BE49-F238E27FC236}">
                <a16:creationId xmlns:a16="http://schemas.microsoft.com/office/drawing/2014/main" id="{97E8B0A7-E9BA-42A7-BA8B-FC19377D005A}"/>
              </a:ext>
            </a:extLst>
          </p:cNvPr>
          <p:cNvSpPr>
            <a:spLocks noGrp="1"/>
          </p:cNvSpPr>
          <p:nvPr>
            <p:ph type="ftr" sz="quarter" idx="11"/>
          </p:nvPr>
        </p:nvSpPr>
        <p:spPr/>
        <p:txBody>
          <a:bodyPr/>
          <a:lstStyle/>
          <a:p>
            <a:endParaRPr lang="en-HK"/>
          </a:p>
        </p:txBody>
      </p:sp>
      <p:sp>
        <p:nvSpPr>
          <p:cNvPr id="4" name="Slide Number Placeholder 3">
            <a:extLst>
              <a:ext uri="{FF2B5EF4-FFF2-40B4-BE49-F238E27FC236}">
                <a16:creationId xmlns:a16="http://schemas.microsoft.com/office/drawing/2014/main" id="{2B4C83D0-CAB4-495D-80B2-84CCEC5EE08C}"/>
              </a:ext>
            </a:extLst>
          </p:cNvPr>
          <p:cNvSpPr>
            <a:spLocks noGrp="1"/>
          </p:cNvSpPr>
          <p:nvPr>
            <p:ph type="sldNum" sz="quarter" idx="12"/>
          </p:nvPr>
        </p:nvSpPr>
        <p:spPr/>
        <p:txBody>
          <a:bodyPr/>
          <a:lstStyle/>
          <a:p>
            <a:fld id="{6CE1B877-4658-43E9-8604-FD5BAC65BCEC}" type="slidenum">
              <a:rPr lang="en-HK" smtClean="0"/>
              <a:t>‹#›</a:t>
            </a:fld>
            <a:endParaRPr lang="en-HK"/>
          </a:p>
        </p:txBody>
      </p:sp>
    </p:spTree>
    <p:extLst>
      <p:ext uri="{BB962C8B-B14F-4D97-AF65-F5344CB8AC3E}">
        <p14:creationId xmlns:p14="http://schemas.microsoft.com/office/powerpoint/2010/main" val="2789527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0A6FE-EA96-42F9-A773-B094978A04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HK"/>
          </a:p>
        </p:txBody>
      </p:sp>
      <p:sp>
        <p:nvSpPr>
          <p:cNvPr id="3" name="Content Placeholder 2">
            <a:extLst>
              <a:ext uri="{FF2B5EF4-FFF2-40B4-BE49-F238E27FC236}">
                <a16:creationId xmlns:a16="http://schemas.microsoft.com/office/drawing/2014/main" id="{DBFA9D6C-48C8-401C-97AB-26E567430D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Text Placeholder 3">
            <a:extLst>
              <a:ext uri="{FF2B5EF4-FFF2-40B4-BE49-F238E27FC236}">
                <a16:creationId xmlns:a16="http://schemas.microsoft.com/office/drawing/2014/main" id="{7594906B-C328-4995-BDAD-5F92D8A7D9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A05AD5-332E-4B99-B50C-AF3246B87B15}"/>
              </a:ext>
            </a:extLst>
          </p:cNvPr>
          <p:cNvSpPr>
            <a:spLocks noGrp="1"/>
          </p:cNvSpPr>
          <p:nvPr>
            <p:ph type="dt" sz="half" idx="10"/>
          </p:nvPr>
        </p:nvSpPr>
        <p:spPr/>
        <p:txBody>
          <a:bodyPr/>
          <a:lstStyle/>
          <a:p>
            <a:fld id="{9FAB2B88-7EEC-47EC-BA7E-9A3D9369EE11}" type="datetimeFigureOut">
              <a:rPr lang="en-HK" smtClean="0"/>
              <a:t>25/6/2025</a:t>
            </a:fld>
            <a:endParaRPr lang="en-HK"/>
          </a:p>
        </p:txBody>
      </p:sp>
      <p:sp>
        <p:nvSpPr>
          <p:cNvPr id="6" name="Footer Placeholder 5">
            <a:extLst>
              <a:ext uri="{FF2B5EF4-FFF2-40B4-BE49-F238E27FC236}">
                <a16:creationId xmlns:a16="http://schemas.microsoft.com/office/drawing/2014/main" id="{ACAD5B35-0A7B-476B-9812-3DB85087C616}"/>
              </a:ext>
            </a:extLst>
          </p:cNvPr>
          <p:cNvSpPr>
            <a:spLocks noGrp="1"/>
          </p:cNvSpPr>
          <p:nvPr>
            <p:ph type="ftr" sz="quarter" idx="11"/>
          </p:nvPr>
        </p:nvSpPr>
        <p:spPr/>
        <p:txBody>
          <a:bodyPr/>
          <a:lstStyle/>
          <a:p>
            <a:endParaRPr lang="en-HK"/>
          </a:p>
        </p:txBody>
      </p:sp>
      <p:sp>
        <p:nvSpPr>
          <p:cNvPr id="7" name="Slide Number Placeholder 6">
            <a:extLst>
              <a:ext uri="{FF2B5EF4-FFF2-40B4-BE49-F238E27FC236}">
                <a16:creationId xmlns:a16="http://schemas.microsoft.com/office/drawing/2014/main" id="{CD7D71E1-B849-49EE-9431-B6C5B6AC7494}"/>
              </a:ext>
            </a:extLst>
          </p:cNvPr>
          <p:cNvSpPr>
            <a:spLocks noGrp="1"/>
          </p:cNvSpPr>
          <p:nvPr>
            <p:ph type="sldNum" sz="quarter" idx="12"/>
          </p:nvPr>
        </p:nvSpPr>
        <p:spPr/>
        <p:txBody>
          <a:bodyPr/>
          <a:lstStyle/>
          <a:p>
            <a:fld id="{6CE1B877-4658-43E9-8604-FD5BAC65BCEC}" type="slidenum">
              <a:rPr lang="en-HK" smtClean="0"/>
              <a:t>‹#›</a:t>
            </a:fld>
            <a:endParaRPr lang="en-HK"/>
          </a:p>
        </p:txBody>
      </p:sp>
    </p:spTree>
    <p:extLst>
      <p:ext uri="{BB962C8B-B14F-4D97-AF65-F5344CB8AC3E}">
        <p14:creationId xmlns:p14="http://schemas.microsoft.com/office/powerpoint/2010/main" val="1742966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1BAA4-0F6C-41EA-8011-36F317D160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HK"/>
          </a:p>
        </p:txBody>
      </p:sp>
      <p:sp>
        <p:nvSpPr>
          <p:cNvPr id="3" name="Picture Placeholder 2">
            <a:extLst>
              <a:ext uri="{FF2B5EF4-FFF2-40B4-BE49-F238E27FC236}">
                <a16:creationId xmlns:a16="http://schemas.microsoft.com/office/drawing/2014/main" id="{CCCCC77D-5D54-41D4-BB44-1B51E6D030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HK"/>
          </a:p>
        </p:txBody>
      </p:sp>
      <p:sp>
        <p:nvSpPr>
          <p:cNvPr id="4" name="Text Placeholder 3">
            <a:extLst>
              <a:ext uri="{FF2B5EF4-FFF2-40B4-BE49-F238E27FC236}">
                <a16:creationId xmlns:a16="http://schemas.microsoft.com/office/drawing/2014/main" id="{56C854D3-4F4C-426F-92E8-59F92ACB61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DB7DF4-E89D-492A-AE8F-9AA7A69D92AA}"/>
              </a:ext>
            </a:extLst>
          </p:cNvPr>
          <p:cNvSpPr>
            <a:spLocks noGrp="1"/>
          </p:cNvSpPr>
          <p:nvPr>
            <p:ph type="dt" sz="half" idx="10"/>
          </p:nvPr>
        </p:nvSpPr>
        <p:spPr/>
        <p:txBody>
          <a:bodyPr/>
          <a:lstStyle/>
          <a:p>
            <a:fld id="{9FAB2B88-7EEC-47EC-BA7E-9A3D9369EE11}" type="datetimeFigureOut">
              <a:rPr lang="en-HK" smtClean="0"/>
              <a:t>25/6/2025</a:t>
            </a:fld>
            <a:endParaRPr lang="en-HK"/>
          </a:p>
        </p:txBody>
      </p:sp>
      <p:sp>
        <p:nvSpPr>
          <p:cNvPr id="6" name="Footer Placeholder 5">
            <a:extLst>
              <a:ext uri="{FF2B5EF4-FFF2-40B4-BE49-F238E27FC236}">
                <a16:creationId xmlns:a16="http://schemas.microsoft.com/office/drawing/2014/main" id="{77BFE57B-6646-48D5-ACFA-2D45410117ED}"/>
              </a:ext>
            </a:extLst>
          </p:cNvPr>
          <p:cNvSpPr>
            <a:spLocks noGrp="1"/>
          </p:cNvSpPr>
          <p:nvPr>
            <p:ph type="ftr" sz="quarter" idx="11"/>
          </p:nvPr>
        </p:nvSpPr>
        <p:spPr/>
        <p:txBody>
          <a:bodyPr/>
          <a:lstStyle/>
          <a:p>
            <a:endParaRPr lang="en-HK"/>
          </a:p>
        </p:txBody>
      </p:sp>
      <p:sp>
        <p:nvSpPr>
          <p:cNvPr id="7" name="Slide Number Placeholder 6">
            <a:extLst>
              <a:ext uri="{FF2B5EF4-FFF2-40B4-BE49-F238E27FC236}">
                <a16:creationId xmlns:a16="http://schemas.microsoft.com/office/drawing/2014/main" id="{E2BE9C8F-AC39-408B-9239-78D46AE1E361}"/>
              </a:ext>
            </a:extLst>
          </p:cNvPr>
          <p:cNvSpPr>
            <a:spLocks noGrp="1"/>
          </p:cNvSpPr>
          <p:nvPr>
            <p:ph type="sldNum" sz="quarter" idx="12"/>
          </p:nvPr>
        </p:nvSpPr>
        <p:spPr/>
        <p:txBody>
          <a:bodyPr/>
          <a:lstStyle/>
          <a:p>
            <a:fld id="{6CE1B877-4658-43E9-8604-FD5BAC65BCEC}" type="slidenum">
              <a:rPr lang="en-HK" smtClean="0"/>
              <a:t>‹#›</a:t>
            </a:fld>
            <a:endParaRPr lang="en-HK"/>
          </a:p>
        </p:txBody>
      </p:sp>
    </p:spTree>
    <p:extLst>
      <p:ext uri="{BB962C8B-B14F-4D97-AF65-F5344CB8AC3E}">
        <p14:creationId xmlns:p14="http://schemas.microsoft.com/office/powerpoint/2010/main" val="2611288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12A9BB-797A-4A2F-BEB2-8524D64D9C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HK"/>
          </a:p>
        </p:txBody>
      </p:sp>
      <p:sp>
        <p:nvSpPr>
          <p:cNvPr id="3" name="Text Placeholder 2">
            <a:extLst>
              <a:ext uri="{FF2B5EF4-FFF2-40B4-BE49-F238E27FC236}">
                <a16:creationId xmlns:a16="http://schemas.microsoft.com/office/drawing/2014/main" id="{EC694C6E-246D-4C31-9BF7-0E808DA48B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0D4AB1BE-AFB5-4DAE-B7CA-04382DB944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AB2B88-7EEC-47EC-BA7E-9A3D9369EE11}" type="datetimeFigureOut">
              <a:rPr lang="en-HK" smtClean="0"/>
              <a:t>25/6/2025</a:t>
            </a:fld>
            <a:endParaRPr lang="en-HK"/>
          </a:p>
        </p:txBody>
      </p:sp>
      <p:sp>
        <p:nvSpPr>
          <p:cNvPr id="5" name="Footer Placeholder 4">
            <a:extLst>
              <a:ext uri="{FF2B5EF4-FFF2-40B4-BE49-F238E27FC236}">
                <a16:creationId xmlns:a16="http://schemas.microsoft.com/office/drawing/2014/main" id="{F0A8D86F-A928-43CF-B98F-BD09BC8509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HK"/>
          </a:p>
        </p:txBody>
      </p:sp>
      <p:sp>
        <p:nvSpPr>
          <p:cNvPr id="6" name="Slide Number Placeholder 5">
            <a:extLst>
              <a:ext uri="{FF2B5EF4-FFF2-40B4-BE49-F238E27FC236}">
                <a16:creationId xmlns:a16="http://schemas.microsoft.com/office/drawing/2014/main" id="{E6219EA6-DC06-4DDA-B721-84D267B894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E1B877-4658-43E9-8604-FD5BAC65BCEC}" type="slidenum">
              <a:rPr lang="en-HK" smtClean="0"/>
              <a:t>‹#›</a:t>
            </a:fld>
            <a:endParaRPr lang="en-HK"/>
          </a:p>
        </p:txBody>
      </p:sp>
    </p:spTree>
    <p:extLst>
      <p:ext uri="{BB962C8B-B14F-4D97-AF65-F5344CB8AC3E}">
        <p14:creationId xmlns:p14="http://schemas.microsoft.com/office/powerpoint/2010/main" val="404594980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1" r:id="rId3"/>
    <p:sldLayoutId id="2147483652" r:id="rId4"/>
    <p:sldLayoutId id="2147483653" r:id="rId5"/>
    <p:sldLayoutId id="2147483654" r:id="rId6"/>
    <p:sldLayoutId id="2147483662"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EA27CA-5ADD-39ED-E44B-F5F0DC4D53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HK"/>
          </a:p>
        </p:txBody>
      </p:sp>
      <p:sp>
        <p:nvSpPr>
          <p:cNvPr id="3" name="Text Placeholder 2">
            <a:extLst>
              <a:ext uri="{FF2B5EF4-FFF2-40B4-BE49-F238E27FC236}">
                <a16:creationId xmlns:a16="http://schemas.microsoft.com/office/drawing/2014/main" id="{1887C7F1-28E1-C149-7731-F5C8E52419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CBD705D0-928B-0EC8-119D-14F812F6D5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2580E9-B75B-4011-9EA1-DE07649D43EA}" type="datetimeFigureOut">
              <a:rPr lang="en-HK" smtClean="0"/>
              <a:t>25/6/2025</a:t>
            </a:fld>
            <a:endParaRPr lang="en-HK"/>
          </a:p>
        </p:txBody>
      </p:sp>
      <p:sp>
        <p:nvSpPr>
          <p:cNvPr id="5" name="Footer Placeholder 4">
            <a:extLst>
              <a:ext uri="{FF2B5EF4-FFF2-40B4-BE49-F238E27FC236}">
                <a16:creationId xmlns:a16="http://schemas.microsoft.com/office/drawing/2014/main" id="{FDD95C73-FFF8-9399-6B7D-FEBAA8E0D0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HK"/>
          </a:p>
        </p:txBody>
      </p:sp>
      <p:sp>
        <p:nvSpPr>
          <p:cNvPr id="6" name="Slide Number Placeholder 5">
            <a:extLst>
              <a:ext uri="{FF2B5EF4-FFF2-40B4-BE49-F238E27FC236}">
                <a16:creationId xmlns:a16="http://schemas.microsoft.com/office/drawing/2014/main" id="{BE4EAA01-34D0-84D4-72B6-33B7E63E3A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8C676E-26C2-4289-BFB8-9EFFC36D7C20}" type="slidenum">
              <a:rPr lang="en-HK" smtClean="0"/>
              <a:t>‹#›</a:t>
            </a:fld>
            <a:endParaRPr lang="en-HK"/>
          </a:p>
        </p:txBody>
      </p:sp>
    </p:spTree>
    <p:extLst>
      <p:ext uri="{BB962C8B-B14F-4D97-AF65-F5344CB8AC3E}">
        <p14:creationId xmlns:p14="http://schemas.microsoft.com/office/powerpoint/2010/main" val="1711928719"/>
      </p:ext>
    </p:extLst>
  </p:cSld>
  <p:clrMap bg1="lt1" tx1="dk1" bg2="lt2" tx2="dk2" accent1="accent1" accent2="accent2" accent3="accent3" accent4="accent4" accent5="accent5" accent6="accent6" hlink="hlink" folHlink="folHlink"/>
  <p:sldLayoutIdLst>
    <p:sldLayoutId id="2147483655"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0.png"/><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hyperlink" Target="https://cs231n.github.io/neural-networks-3/#loss-function" TargetMode="External"/></Relationships>
</file>

<file path=ppt/slides/_rels/slide7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7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3" name="Rectangle 87">
            <a:extLst>
              <a:ext uri="{FF2B5EF4-FFF2-40B4-BE49-F238E27FC236}">
                <a16:creationId xmlns:a16="http://schemas.microsoft.com/office/drawing/2014/main" id="{879EECFE-814E-4B68-96A7-86A795BD2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Freeform: Shape 89">
            <a:extLst>
              <a:ext uri="{FF2B5EF4-FFF2-40B4-BE49-F238E27FC236}">
                <a16:creationId xmlns:a16="http://schemas.microsoft.com/office/drawing/2014/main" id="{06F847C8-7801-44D8-8CCA-CDBA7AD91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5" name="Right Triangle 91">
            <a:extLst>
              <a:ext uri="{FF2B5EF4-FFF2-40B4-BE49-F238E27FC236}">
                <a16:creationId xmlns:a16="http://schemas.microsoft.com/office/drawing/2014/main" id="{AF180F00-B4B2-4196-BB1C-ECD21B03F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93">
            <a:extLst>
              <a:ext uri="{FF2B5EF4-FFF2-40B4-BE49-F238E27FC236}">
                <a16:creationId xmlns:a16="http://schemas.microsoft.com/office/drawing/2014/main" id="{6E600F8C-C8F3-420C-9D3B-E1FBE7BAE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9F10363-19BB-4FD8-B0EE-93C0D743A7C0}"/>
              </a:ext>
            </a:extLst>
          </p:cNvPr>
          <p:cNvSpPr>
            <a:spLocks noGrp="1"/>
          </p:cNvSpPr>
          <p:nvPr>
            <p:ph type="ctrTitle"/>
          </p:nvPr>
        </p:nvSpPr>
        <p:spPr>
          <a:xfrm>
            <a:off x="1010024" y="1383527"/>
            <a:ext cx="6072333" cy="4175166"/>
          </a:xfrm>
        </p:spPr>
        <p:txBody>
          <a:bodyPr anchor="ctr">
            <a:normAutofit/>
          </a:bodyPr>
          <a:lstStyle/>
          <a:p>
            <a:pPr algn="r"/>
            <a:r>
              <a:rPr lang="en-US" sz="7200" dirty="0"/>
              <a:t>Machine Learning basics</a:t>
            </a:r>
            <a:endParaRPr lang="en-HK" sz="7200" dirty="0"/>
          </a:p>
        </p:txBody>
      </p:sp>
      <p:sp>
        <p:nvSpPr>
          <p:cNvPr id="5" name="Subtitle 4">
            <a:extLst>
              <a:ext uri="{FF2B5EF4-FFF2-40B4-BE49-F238E27FC236}">
                <a16:creationId xmlns:a16="http://schemas.microsoft.com/office/drawing/2014/main" id="{3CA01A0C-717E-439F-BE4A-20B091EE0936}"/>
              </a:ext>
            </a:extLst>
          </p:cNvPr>
          <p:cNvSpPr>
            <a:spLocks noGrp="1"/>
          </p:cNvSpPr>
          <p:nvPr>
            <p:ph type="subTitle" idx="1"/>
          </p:nvPr>
        </p:nvSpPr>
        <p:spPr>
          <a:xfrm>
            <a:off x="7776051" y="2581835"/>
            <a:ext cx="3323968" cy="1778552"/>
          </a:xfrm>
        </p:spPr>
        <p:txBody>
          <a:bodyPr anchor="ctr">
            <a:normAutofit/>
          </a:bodyPr>
          <a:lstStyle/>
          <a:p>
            <a:pPr algn="l"/>
            <a:endParaRPr lang="en-HK"/>
          </a:p>
        </p:txBody>
      </p:sp>
      <p:cxnSp>
        <p:nvCxnSpPr>
          <p:cNvPr id="217" name="Straight Connector 95">
            <a:extLst>
              <a:ext uri="{FF2B5EF4-FFF2-40B4-BE49-F238E27FC236}">
                <a16:creationId xmlns:a16="http://schemas.microsoft.com/office/drawing/2014/main" id="{7AA55BF2-380C-4942-8AB1-55A6A52A35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373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B3AC4B-3318-6B34-B564-117E6BFA45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118BBE-9ECF-8FE0-B1D2-1813495516DD}"/>
              </a:ext>
            </a:extLst>
          </p:cNvPr>
          <p:cNvSpPr>
            <a:spLocks noGrp="1"/>
          </p:cNvSpPr>
          <p:nvPr>
            <p:ph type="title"/>
          </p:nvPr>
        </p:nvSpPr>
        <p:spPr/>
        <p:txBody>
          <a:bodyPr>
            <a:normAutofit/>
          </a:bodyPr>
          <a:lstStyle/>
          <a:p>
            <a:r>
              <a:rPr lang="en-US" dirty="0"/>
              <a:t>Supervised learning: Regression</a:t>
            </a:r>
            <a:endParaRPr lang="en-HK" dirty="0"/>
          </a:p>
        </p:txBody>
      </p:sp>
      <p:sp>
        <p:nvSpPr>
          <p:cNvPr id="3" name="Content Placeholder 2">
            <a:extLst>
              <a:ext uri="{FF2B5EF4-FFF2-40B4-BE49-F238E27FC236}">
                <a16:creationId xmlns:a16="http://schemas.microsoft.com/office/drawing/2014/main" id="{3A2F2E66-2AEB-62F0-9682-37620A4DD016}"/>
              </a:ext>
            </a:extLst>
          </p:cNvPr>
          <p:cNvSpPr>
            <a:spLocks noGrp="1"/>
          </p:cNvSpPr>
          <p:nvPr>
            <p:ph idx="1"/>
          </p:nvPr>
        </p:nvSpPr>
        <p:spPr>
          <a:xfrm>
            <a:off x="838200" y="1825625"/>
            <a:ext cx="5823857" cy="4351338"/>
          </a:xfrm>
        </p:spPr>
        <p:txBody>
          <a:bodyPr>
            <a:normAutofit/>
          </a:bodyPr>
          <a:lstStyle/>
          <a:p>
            <a:r>
              <a:rPr lang="en-HK" sz="2200" i="1" dirty="0"/>
              <a:t>Regression</a:t>
            </a:r>
            <a:r>
              <a:rPr lang="en-HK" sz="2200" dirty="0"/>
              <a:t> refers to the general statistical method for determining the relationship between input x and output y, where x and y can be high-dimensional vectors.</a:t>
            </a:r>
          </a:p>
          <a:p>
            <a:r>
              <a:rPr lang="en-HK" sz="2200" dirty="0"/>
              <a:t>Example: Find a linear relationship between x and y where x, y are just single real numbers.</a:t>
            </a:r>
            <a:endParaRPr lang="en-US" sz="2200" dirty="0"/>
          </a:p>
        </p:txBody>
      </p:sp>
      <p:sp>
        <p:nvSpPr>
          <p:cNvPr id="4" name="Slide Number Placeholder 3">
            <a:extLst>
              <a:ext uri="{FF2B5EF4-FFF2-40B4-BE49-F238E27FC236}">
                <a16:creationId xmlns:a16="http://schemas.microsoft.com/office/drawing/2014/main" id="{8BF9EAAC-B52E-B815-D9E0-EE2F7F8567B7}"/>
              </a:ext>
            </a:extLst>
          </p:cNvPr>
          <p:cNvSpPr>
            <a:spLocks noGrp="1"/>
          </p:cNvSpPr>
          <p:nvPr>
            <p:ph type="sldNum" sz="quarter" idx="12"/>
          </p:nvPr>
        </p:nvSpPr>
        <p:spPr/>
        <p:txBody>
          <a:bodyPr/>
          <a:lstStyle/>
          <a:p>
            <a:fld id="{4D293FED-3968-494D-9506-17D4A14AF90C}" type="slidenum">
              <a:rPr lang="en-US" smtClean="0"/>
              <a:t>10</a:t>
            </a:fld>
            <a:endParaRPr lang="en-US" dirty="0"/>
          </a:p>
        </p:txBody>
      </p:sp>
      <p:pic>
        <p:nvPicPr>
          <p:cNvPr id="7" name="Picture 6">
            <a:extLst>
              <a:ext uri="{FF2B5EF4-FFF2-40B4-BE49-F238E27FC236}">
                <a16:creationId xmlns:a16="http://schemas.microsoft.com/office/drawing/2014/main" id="{5778770E-B386-F3AA-A932-754A3BF25426}"/>
              </a:ext>
            </a:extLst>
          </p:cNvPr>
          <p:cNvPicPr>
            <a:picLocks noChangeAspect="1"/>
          </p:cNvPicPr>
          <p:nvPr/>
        </p:nvPicPr>
        <p:blipFill>
          <a:blip r:embed="rId3"/>
          <a:stretch>
            <a:fillRect/>
          </a:stretch>
        </p:blipFill>
        <p:spPr>
          <a:xfrm>
            <a:off x="838199" y="1825624"/>
            <a:ext cx="5823857" cy="3309655"/>
          </a:xfrm>
          <a:prstGeom prst="rect">
            <a:avLst/>
          </a:prstGeom>
        </p:spPr>
      </p:pic>
      <p:sp>
        <p:nvSpPr>
          <p:cNvPr id="8" name="TextBox 7">
            <a:extLst>
              <a:ext uri="{FF2B5EF4-FFF2-40B4-BE49-F238E27FC236}">
                <a16:creationId xmlns:a16="http://schemas.microsoft.com/office/drawing/2014/main" id="{5173119C-0603-D450-8F30-9FD1126DF599}"/>
              </a:ext>
            </a:extLst>
          </p:cNvPr>
          <p:cNvSpPr txBox="1"/>
          <p:nvPr/>
        </p:nvSpPr>
        <p:spPr>
          <a:xfrm>
            <a:off x="832773" y="5499842"/>
            <a:ext cx="3855736" cy="461665"/>
          </a:xfrm>
          <a:prstGeom prst="rect">
            <a:avLst/>
          </a:prstGeom>
          <a:noFill/>
        </p:spPr>
        <p:txBody>
          <a:bodyPr wrap="none" rtlCol="0">
            <a:spAutoFit/>
          </a:bodyPr>
          <a:lstStyle/>
          <a:p>
            <a:r>
              <a:rPr lang="en-HK" sz="2400" dirty="0">
                <a:highlight>
                  <a:srgbClr val="FFFFCC"/>
                </a:highlight>
              </a:rPr>
              <a:t>The model: Linear Regression</a:t>
            </a:r>
          </a:p>
        </p:txBody>
      </p:sp>
      <p:pic>
        <p:nvPicPr>
          <p:cNvPr id="12" name="Picture 11">
            <a:extLst>
              <a:ext uri="{FF2B5EF4-FFF2-40B4-BE49-F238E27FC236}">
                <a16:creationId xmlns:a16="http://schemas.microsoft.com/office/drawing/2014/main" id="{5EE4B0B1-00AA-D052-0675-E4922CE62CEF}"/>
              </a:ext>
            </a:extLst>
          </p:cNvPr>
          <p:cNvPicPr>
            <a:picLocks noChangeAspect="1"/>
          </p:cNvPicPr>
          <p:nvPr/>
        </p:nvPicPr>
        <p:blipFill>
          <a:blip r:embed="rId4"/>
          <a:stretch>
            <a:fillRect/>
          </a:stretch>
        </p:blipFill>
        <p:spPr>
          <a:xfrm>
            <a:off x="4584382" y="5592542"/>
            <a:ext cx="1733792" cy="276264"/>
          </a:xfrm>
          <a:prstGeom prst="rect">
            <a:avLst/>
          </a:prstGeom>
          <a:solidFill>
            <a:srgbClr val="FFFFCC"/>
          </a:solidFill>
        </p:spPr>
      </p:pic>
      <p:graphicFrame>
        <p:nvGraphicFramePr>
          <p:cNvPr id="5" name="Table 4">
            <a:extLst>
              <a:ext uri="{FF2B5EF4-FFF2-40B4-BE49-F238E27FC236}">
                <a16:creationId xmlns:a16="http://schemas.microsoft.com/office/drawing/2014/main" id="{5CCC84C4-7527-C889-FD8B-1510B762FC43}"/>
              </a:ext>
            </a:extLst>
          </p:cNvPr>
          <p:cNvGraphicFramePr>
            <a:graphicFrameLocks noGrp="1"/>
          </p:cNvGraphicFramePr>
          <p:nvPr>
            <p:extLst>
              <p:ext uri="{D42A27DB-BD31-4B8C-83A1-F6EECF244321}">
                <p14:modId xmlns:p14="http://schemas.microsoft.com/office/powerpoint/2010/main" val="3045305414"/>
              </p:ext>
            </p:extLst>
          </p:nvPr>
        </p:nvGraphicFramePr>
        <p:xfrm>
          <a:off x="7070092" y="2411966"/>
          <a:ext cx="4334721" cy="3944384"/>
        </p:xfrm>
        <a:graphic>
          <a:graphicData uri="http://schemas.openxmlformats.org/drawingml/2006/table">
            <a:tbl>
              <a:tblPr firstRow="1">
                <a:tableStyleId>{BC89EF96-8CEA-46FF-86C4-4CE0E7609802}</a:tableStyleId>
              </a:tblPr>
              <a:tblGrid>
                <a:gridCol w="2026731">
                  <a:extLst>
                    <a:ext uri="{9D8B030D-6E8A-4147-A177-3AD203B41FA5}">
                      <a16:colId xmlns:a16="http://schemas.microsoft.com/office/drawing/2014/main" val="1801546504"/>
                    </a:ext>
                  </a:extLst>
                </a:gridCol>
                <a:gridCol w="2307990">
                  <a:extLst>
                    <a:ext uri="{9D8B030D-6E8A-4147-A177-3AD203B41FA5}">
                      <a16:colId xmlns:a16="http://schemas.microsoft.com/office/drawing/2014/main" val="1215813173"/>
                    </a:ext>
                  </a:extLst>
                </a:gridCol>
              </a:tblGrid>
              <a:tr h="1200575">
                <a:tc>
                  <a:txBody>
                    <a:bodyPr/>
                    <a:lstStyle/>
                    <a:p>
                      <a:pPr algn="ctr">
                        <a:lnSpc>
                          <a:spcPct val="107000"/>
                        </a:lnSpc>
                        <a:spcAft>
                          <a:spcPts val="800"/>
                        </a:spcAft>
                      </a:pPr>
                      <a:r>
                        <a:rPr lang="en-HK" sz="1800" dirty="0">
                          <a:effectLst/>
                        </a:rPr>
                        <a:t>Temperature (°C)</a:t>
                      </a:r>
                      <a:br>
                        <a:rPr lang="en-HK" sz="1800" dirty="0">
                          <a:effectLst/>
                        </a:rPr>
                      </a:br>
                      <a:r>
                        <a:rPr lang="en-HK" sz="1800" dirty="0">
                          <a:effectLst/>
                        </a:rPr>
                        <a:t>x</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HK" sz="1800" dirty="0">
                          <a:effectLst/>
                        </a:rPr>
                        <a:t>Ice-cream Sales (No. of cones)</a:t>
                      </a:r>
                      <a:br>
                        <a:rPr lang="en-HK" sz="1800" dirty="0">
                          <a:effectLst/>
                        </a:rPr>
                      </a:br>
                      <a:r>
                        <a:rPr lang="en-HK" sz="1800" dirty="0">
                          <a:effectLst/>
                        </a:rPr>
                        <a:t>y</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44541787"/>
                  </a:ext>
                </a:extLst>
              </a:tr>
              <a:tr h="371573">
                <a:tc gridSpan="2">
                  <a:txBody>
                    <a:bodyPr/>
                    <a:lstStyle/>
                    <a:p>
                      <a:pPr algn="l">
                        <a:lnSpc>
                          <a:spcPct val="107000"/>
                        </a:lnSpc>
                        <a:spcAft>
                          <a:spcPts val="800"/>
                        </a:spcAft>
                      </a:pPr>
                      <a:r>
                        <a:rPr lang="en-HK" sz="1800" dirty="0">
                          <a:effectLst/>
                          <a:latin typeface="Calibri" panose="020F0502020204030204" pitchFamily="34" charset="0"/>
                          <a:ea typeface="Calibri" panose="020F0502020204030204" pitchFamily="34" charset="0"/>
                          <a:cs typeface="Times New Roman" panose="02020603050405020304" pitchFamily="18" charset="0"/>
                        </a:rPr>
                        <a:t>Training data</a:t>
                      </a:r>
                    </a:p>
                  </a:txBody>
                  <a:tcPr marL="68580" marR="68580" marT="0" marB="0" anchor="ctr"/>
                </a:tc>
                <a:tc hMerge="1">
                  <a:txBody>
                    <a:bodyPr/>
                    <a:lstStyle/>
                    <a:p>
                      <a:pPr algn="ctr">
                        <a:lnSpc>
                          <a:spcPct val="107000"/>
                        </a:lnSpc>
                        <a:spcAft>
                          <a:spcPts val="800"/>
                        </a:spcAft>
                      </a:pP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30836824"/>
                  </a:ext>
                </a:extLst>
              </a:tr>
              <a:tr h="388181">
                <a:tc>
                  <a:txBody>
                    <a:bodyPr/>
                    <a:lstStyle/>
                    <a:p>
                      <a:pPr algn="ctr">
                        <a:lnSpc>
                          <a:spcPct val="107000"/>
                        </a:lnSpc>
                        <a:spcAft>
                          <a:spcPts val="800"/>
                        </a:spcAft>
                      </a:pPr>
                      <a:r>
                        <a:rPr lang="en-HK" sz="1800" dirty="0">
                          <a:effectLst/>
                        </a:rPr>
                        <a:t>10</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HK" sz="1800" dirty="0">
                          <a:effectLst/>
                        </a:rPr>
                        <a:t>4</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67947449"/>
                  </a:ext>
                </a:extLst>
              </a:tr>
              <a:tr h="388181">
                <a:tc>
                  <a:txBody>
                    <a:bodyPr/>
                    <a:lstStyle/>
                    <a:p>
                      <a:pPr algn="ctr">
                        <a:lnSpc>
                          <a:spcPct val="107000"/>
                        </a:lnSpc>
                        <a:spcAft>
                          <a:spcPts val="800"/>
                        </a:spcAft>
                      </a:pPr>
                      <a:r>
                        <a:rPr lang="en-HK" sz="1800" dirty="0">
                          <a:effectLst/>
                        </a:rPr>
                        <a:t>12</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HK" sz="1800" dirty="0">
                          <a:effectLst/>
                        </a:rPr>
                        <a:t>5</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45916316"/>
                  </a:ext>
                </a:extLst>
              </a:tr>
              <a:tr h="388181">
                <a:tc>
                  <a:txBody>
                    <a:bodyPr/>
                    <a:lstStyle/>
                    <a:p>
                      <a:pPr algn="ctr">
                        <a:lnSpc>
                          <a:spcPct val="107000"/>
                        </a:lnSpc>
                        <a:spcAft>
                          <a:spcPts val="800"/>
                        </a:spcAft>
                      </a:pPr>
                      <a:r>
                        <a:rPr lang="en-HK" sz="1800" dirty="0">
                          <a:effectLst/>
                        </a:rPr>
                        <a:t>16</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HK" sz="1800" dirty="0">
                          <a:effectLst/>
                        </a:rPr>
                        <a:t>7</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68481530"/>
                  </a:ext>
                </a:extLst>
              </a:tr>
              <a:tr h="388181">
                <a:tc>
                  <a:txBody>
                    <a:bodyPr/>
                    <a:lstStyle/>
                    <a:p>
                      <a:pPr algn="ctr">
                        <a:lnSpc>
                          <a:spcPct val="107000"/>
                        </a:lnSpc>
                        <a:spcAft>
                          <a:spcPts val="800"/>
                        </a:spcAft>
                      </a:pPr>
                      <a:r>
                        <a:rPr lang="en-HK" sz="1800" dirty="0">
                          <a:effectLst/>
                        </a:rPr>
                        <a:t>20</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HK" sz="1800" dirty="0">
                          <a:effectLst/>
                        </a:rPr>
                        <a:t>10</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30478673"/>
                  </a:ext>
                </a:extLst>
              </a:tr>
              <a:tr h="388181">
                <a:tc gridSpan="2">
                  <a:txBody>
                    <a:bodyPr/>
                    <a:lstStyle/>
                    <a:p>
                      <a:pPr algn="l">
                        <a:lnSpc>
                          <a:spcPct val="107000"/>
                        </a:lnSpc>
                        <a:spcAft>
                          <a:spcPts val="800"/>
                        </a:spcAft>
                      </a:pPr>
                      <a:r>
                        <a:rPr lang="en-HK" sz="1800" dirty="0">
                          <a:effectLst/>
                          <a:latin typeface="Calibri" panose="020F0502020204030204" pitchFamily="34" charset="0"/>
                          <a:ea typeface="Calibri" panose="020F0502020204030204" pitchFamily="34" charset="0"/>
                          <a:cs typeface="Times New Roman" panose="02020603050405020304" pitchFamily="18" charset="0"/>
                        </a:rPr>
                        <a:t>new data</a:t>
                      </a:r>
                    </a:p>
                  </a:txBody>
                  <a:tcPr marL="68580" marR="68580" marT="0" marB="0"/>
                </a:tc>
                <a:tc hMerge="1">
                  <a:txBody>
                    <a:bodyPr/>
                    <a:lstStyle/>
                    <a:p>
                      <a:pPr algn="ctr">
                        <a:lnSpc>
                          <a:spcPct val="107000"/>
                        </a:lnSpc>
                        <a:spcAft>
                          <a:spcPts val="800"/>
                        </a:spcAft>
                      </a:pP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89936771"/>
                  </a:ext>
                </a:extLst>
              </a:tr>
              <a:tr h="431331">
                <a:tc>
                  <a:txBody>
                    <a:bodyPr/>
                    <a:lstStyle/>
                    <a:p>
                      <a:pPr algn="ctr">
                        <a:lnSpc>
                          <a:spcPct val="107000"/>
                        </a:lnSpc>
                        <a:spcAft>
                          <a:spcPts val="800"/>
                        </a:spcAft>
                      </a:pPr>
                      <a:r>
                        <a:rPr lang="en-HK" sz="1800" dirty="0">
                          <a:effectLst/>
                          <a:latin typeface="Calibri" panose="020F0502020204030204" pitchFamily="34" charset="0"/>
                          <a:ea typeface="Calibri" panose="020F0502020204030204" pitchFamily="34" charset="0"/>
                          <a:cs typeface="Times New Roman" panose="02020603050405020304" pitchFamily="18" charset="0"/>
                        </a:rPr>
                        <a:t>30</a:t>
                      </a:r>
                    </a:p>
                  </a:txBody>
                  <a:tcPr marL="68580" marR="68580" marT="0" marB="0"/>
                </a:tc>
                <a:tc>
                  <a:txBody>
                    <a:bodyPr/>
                    <a:lstStyle/>
                    <a:p>
                      <a:pPr algn="ctr">
                        <a:lnSpc>
                          <a:spcPct val="107000"/>
                        </a:lnSpc>
                        <a:spcAft>
                          <a:spcPts val="800"/>
                        </a:spcAft>
                      </a:pPr>
                      <a:r>
                        <a:rPr lang="en-HK" sz="20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t>
                      </a:r>
                      <a:endParaRPr lang="en-HK" sz="18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70602776"/>
                  </a:ext>
                </a:extLst>
              </a:tr>
            </a:tbl>
          </a:graphicData>
        </a:graphic>
      </p:graphicFrame>
      <p:sp>
        <p:nvSpPr>
          <p:cNvPr id="6" name="Content Placeholder 4">
            <a:extLst>
              <a:ext uri="{FF2B5EF4-FFF2-40B4-BE49-F238E27FC236}">
                <a16:creationId xmlns:a16="http://schemas.microsoft.com/office/drawing/2014/main" id="{32B0BD3F-90A9-BDAA-96EB-99C17C9AD0DE}"/>
              </a:ext>
            </a:extLst>
          </p:cNvPr>
          <p:cNvSpPr txBox="1">
            <a:spLocks/>
          </p:cNvSpPr>
          <p:nvPr/>
        </p:nvSpPr>
        <p:spPr>
          <a:xfrm>
            <a:off x="6646653" y="1825625"/>
            <a:ext cx="5181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An example</a:t>
            </a:r>
          </a:p>
          <a:p>
            <a:endParaRPr lang="en-HK" dirty="0"/>
          </a:p>
        </p:txBody>
      </p:sp>
      <p:sp>
        <p:nvSpPr>
          <p:cNvPr id="11" name="TextBox 10">
            <a:extLst>
              <a:ext uri="{FF2B5EF4-FFF2-40B4-BE49-F238E27FC236}">
                <a16:creationId xmlns:a16="http://schemas.microsoft.com/office/drawing/2014/main" id="{8A6D21D8-75BB-FE61-2772-A05F94FDB98A}"/>
              </a:ext>
            </a:extLst>
          </p:cNvPr>
          <p:cNvSpPr txBox="1"/>
          <p:nvPr/>
        </p:nvSpPr>
        <p:spPr>
          <a:xfrm>
            <a:off x="7873253" y="5984915"/>
            <a:ext cx="418704" cy="369332"/>
          </a:xfrm>
          <a:prstGeom prst="rect">
            <a:avLst/>
          </a:prstGeom>
          <a:solidFill>
            <a:schemeClr val="bg1"/>
          </a:solidFill>
        </p:spPr>
        <p:txBody>
          <a:bodyPr wrap="none" rtlCol="0">
            <a:spAutoFit/>
          </a:bodyPr>
          <a:lstStyle/>
          <a:p>
            <a:r>
              <a:rPr lang="en-HK" dirty="0"/>
              <a:t>30</a:t>
            </a:r>
          </a:p>
        </p:txBody>
      </p:sp>
    </p:spTree>
    <p:extLst>
      <p:ext uri="{BB962C8B-B14F-4D97-AF65-F5344CB8AC3E}">
        <p14:creationId xmlns:p14="http://schemas.microsoft.com/office/powerpoint/2010/main" val="3796895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08031-1900-498A-8F92-998965E3EB32}"/>
              </a:ext>
            </a:extLst>
          </p:cNvPr>
          <p:cNvSpPr>
            <a:spLocks noGrp="1"/>
          </p:cNvSpPr>
          <p:nvPr>
            <p:ph type="title"/>
          </p:nvPr>
        </p:nvSpPr>
        <p:spPr/>
        <p:txBody>
          <a:bodyPr>
            <a:normAutofit/>
          </a:bodyPr>
          <a:lstStyle/>
          <a:p>
            <a:r>
              <a:rPr lang="en-US" dirty="0"/>
              <a:t>Unsupervised Learning: Clustering</a:t>
            </a:r>
            <a:endParaRPr lang="en-HK" dirty="0"/>
          </a:p>
        </p:txBody>
      </p:sp>
      <p:sp>
        <p:nvSpPr>
          <p:cNvPr id="3" name="Content Placeholder 2">
            <a:extLst>
              <a:ext uri="{FF2B5EF4-FFF2-40B4-BE49-F238E27FC236}">
                <a16:creationId xmlns:a16="http://schemas.microsoft.com/office/drawing/2014/main" id="{E3D66B03-41FD-4CB0-9E81-70B56A2F66DC}"/>
              </a:ext>
            </a:extLst>
          </p:cNvPr>
          <p:cNvSpPr>
            <a:spLocks noGrp="1"/>
          </p:cNvSpPr>
          <p:nvPr>
            <p:ph idx="1"/>
          </p:nvPr>
        </p:nvSpPr>
        <p:spPr>
          <a:xfrm>
            <a:off x="838200" y="1825625"/>
            <a:ext cx="5105400" cy="4351338"/>
          </a:xfrm>
        </p:spPr>
        <p:txBody>
          <a:bodyPr/>
          <a:lstStyle/>
          <a:p>
            <a:r>
              <a:rPr lang="en-US" dirty="0"/>
              <a:t>To train and construct a model from which we can determine a </a:t>
            </a:r>
            <a:r>
              <a:rPr lang="en-US" dirty="0">
                <a:solidFill>
                  <a:schemeClr val="accent5"/>
                </a:solidFill>
              </a:rPr>
              <a:t>natural grouping </a:t>
            </a:r>
            <a:r>
              <a:rPr lang="en-US" dirty="0"/>
              <a:t>in data</a:t>
            </a:r>
            <a:endParaRPr lang="en-HK" dirty="0"/>
          </a:p>
        </p:txBody>
      </p:sp>
      <p:sp>
        <p:nvSpPr>
          <p:cNvPr id="4" name="Slide Number Placeholder 3">
            <a:extLst>
              <a:ext uri="{FF2B5EF4-FFF2-40B4-BE49-F238E27FC236}">
                <a16:creationId xmlns:a16="http://schemas.microsoft.com/office/drawing/2014/main" id="{96975056-AB24-4D5A-AB6F-681CEE389CED}"/>
              </a:ext>
            </a:extLst>
          </p:cNvPr>
          <p:cNvSpPr>
            <a:spLocks noGrp="1"/>
          </p:cNvSpPr>
          <p:nvPr>
            <p:ph type="sldNum" sz="quarter" idx="12"/>
          </p:nvPr>
        </p:nvSpPr>
        <p:spPr/>
        <p:txBody>
          <a:bodyPr/>
          <a:lstStyle/>
          <a:p>
            <a:fld id="{4D293FED-3968-494D-9506-17D4A14AF90C}" type="slidenum">
              <a:rPr lang="en-US" smtClean="0"/>
              <a:t>11</a:t>
            </a:fld>
            <a:endParaRPr lang="en-US" dirty="0"/>
          </a:p>
        </p:txBody>
      </p:sp>
      <p:graphicFrame>
        <p:nvGraphicFramePr>
          <p:cNvPr id="5" name="Table 4">
            <a:extLst>
              <a:ext uri="{FF2B5EF4-FFF2-40B4-BE49-F238E27FC236}">
                <a16:creationId xmlns:a16="http://schemas.microsoft.com/office/drawing/2014/main" id="{313F472C-26C2-4B95-82C3-CA634FC3E2E8}"/>
              </a:ext>
            </a:extLst>
          </p:cNvPr>
          <p:cNvGraphicFramePr>
            <a:graphicFrameLocks noGrp="1"/>
          </p:cNvGraphicFramePr>
          <p:nvPr>
            <p:extLst>
              <p:ext uri="{D42A27DB-BD31-4B8C-83A1-F6EECF244321}">
                <p14:modId xmlns:p14="http://schemas.microsoft.com/office/powerpoint/2010/main" val="3904021674"/>
              </p:ext>
            </p:extLst>
          </p:nvPr>
        </p:nvGraphicFramePr>
        <p:xfrm>
          <a:off x="7204425" y="1825625"/>
          <a:ext cx="2812350" cy="3651965"/>
        </p:xfrm>
        <a:graphic>
          <a:graphicData uri="http://schemas.openxmlformats.org/drawingml/2006/table">
            <a:tbl>
              <a:tblPr firstRow="1">
                <a:tableStyleId>{BC89EF96-8CEA-46FF-86C4-4CE0E7609802}</a:tableStyleId>
              </a:tblPr>
              <a:tblGrid>
                <a:gridCol w="624522">
                  <a:extLst>
                    <a:ext uri="{9D8B030D-6E8A-4147-A177-3AD203B41FA5}">
                      <a16:colId xmlns:a16="http://schemas.microsoft.com/office/drawing/2014/main" val="1801546504"/>
                    </a:ext>
                  </a:extLst>
                </a:gridCol>
                <a:gridCol w="1093914">
                  <a:extLst>
                    <a:ext uri="{9D8B030D-6E8A-4147-A177-3AD203B41FA5}">
                      <a16:colId xmlns:a16="http://schemas.microsoft.com/office/drawing/2014/main" val="1215813173"/>
                    </a:ext>
                  </a:extLst>
                </a:gridCol>
                <a:gridCol w="1093914">
                  <a:extLst>
                    <a:ext uri="{9D8B030D-6E8A-4147-A177-3AD203B41FA5}">
                      <a16:colId xmlns:a16="http://schemas.microsoft.com/office/drawing/2014/main" val="2809271900"/>
                    </a:ext>
                  </a:extLst>
                </a:gridCol>
              </a:tblGrid>
              <a:tr h="648072">
                <a:tc>
                  <a:txBody>
                    <a:bodyPr/>
                    <a:lstStyle/>
                    <a:p>
                      <a:pPr algn="ctr">
                        <a:lnSpc>
                          <a:spcPct val="107000"/>
                        </a:lnSpc>
                        <a:spcAft>
                          <a:spcPts val="800"/>
                        </a:spcAft>
                      </a:pPr>
                      <a:r>
                        <a:rPr lang="en-HK" sz="1800" dirty="0">
                          <a:effectLst/>
                        </a:rPr>
                        <a:t>User</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HK" sz="1800" dirty="0">
                          <a:effectLst/>
                        </a:rPr>
                        <a:t>Rating of </a:t>
                      </a:r>
                      <a:br>
                        <a:rPr lang="en-HK" sz="1800" dirty="0">
                          <a:effectLst/>
                        </a:rPr>
                      </a:br>
                      <a:r>
                        <a:rPr lang="en-HK" sz="1800" dirty="0">
                          <a:effectLst/>
                        </a:rPr>
                        <a:t>Movie A</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HK" sz="1800" dirty="0">
                          <a:effectLst/>
                        </a:rPr>
                        <a:t>Rating of </a:t>
                      </a:r>
                      <a:br>
                        <a:rPr lang="en-HK" sz="1800" dirty="0">
                          <a:effectLst/>
                        </a:rPr>
                      </a:br>
                      <a:r>
                        <a:rPr lang="en-HK" sz="1800" dirty="0">
                          <a:effectLst/>
                        </a:rPr>
                        <a:t>Movie B</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44541787"/>
                  </a:ext>
                </a:extLst>
              </a:tr>
              <a:tr h="318053">
                <a:tc>
                  <a:txBody>
                    <a:bodyPr/>
                    <a:lstStyle/>
                    <a:p>
                      <a:pPr algn="ctr">
                        <a:lnSpc>
                          <a:spcPct val="107000"/>
                        </a:lnSpc>
                        <a:spcAft>
                          <a:spcPts val="800"/>
                        </a:spcAft>
                      </a:pPr>
                      <a:r>
                        <a:rPr lang="en-HK" sz="18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nchor="ctr"/>
                </a:tc>
                <a:tc>
                  <a:txBody>
                    <a:bodyPr/>
                    <a:lstStyle/>
                    <a:p>
                      <a:pPr algn="ctr">
                        <a:lnSpc>
                          <a:spcPct val="107000"/>
                        </a:lnSpc>
                        <a:spcAft>
                          <a:spcPts val="800"/>
                        </a:spcAft>
                      </a:pPr>
                      <a:r>
                        <a:rPr lang="en-HK"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nchor="ctr"/>
                </a:tc>
                <a:tc>
                  <a:txBody>
                    <a:bodyPr/>
                    <a:lstStyle/>
                    <a:p>
                      <a:pPr algn="ctr">
                        <a:lnSpc>
                          <a:spcPct val="107000"/>
                        </a:lnSpc>
                        <a:spcAft>
                          <a:spcPts val="800"/>
                        </a:spcAft>
                      </a:pPr>
                      <a:r>
                        <a:rPr lang="en-HK"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68580" marR="68580" marT="0" marB="0" anchor="ctr"/>
                </a:tc>
                <a:extLst>
                  <a:ext uri="{0D108BD9-81ED-4DB2-BD59-A6C34878D82A}">
                    <a16:rowId xmlns:a16="http://schemas.microsoft.com/office/drawing/2014/main" val="1867947449"/>
                  </a:ext>
                </a:extLst>
              </a:tr>
              <a:tr h="318053">
                <a:tc>
                  <a:txBody>
                    <a:bodyPr/>
                    <a:lstStyle/>
                    <a:p>
                      <a:pPr algn="ctr">
                        <a:lnSpc>
                          <a:spcPct val="107000"/>
                        </a:lnSpc>
                        <a:spcAft>
                          <a:spcPts val="800"/>
                        </a:spcAft>
                      </a:pPr>
                      <a:r>
                        <a:rPr lang="en-HK" sz="1800" dirty="0">
                          <a:effectLst/>
                          <a:latin typeface="Calibri" panose="020F0502020204030204" pitchFamily="34" charset="0"/>
                          <a:ea typeface="Calibri" panose="020F0502020204030204" pitchFamily="34" charset="0"/>
                          <a:cs typeface="Times New Roman" panose="02020603050405020304" pitchFamily="18" charset="0"/>
                        </a:rPr>
                        <a:t>2</a:t>
                      </a:r>
                    </a:p>
                  </a:txBody>
                  <a:tcPr marL="68580" marR="68580" marT="0" marB="0" anchor="ctr"/>
                </a:tc>
                <a:tc>
                  <a:txBody>
                    <a:bodyPr/>
                    <a:lstStyle/>
                    <a:p>
                      <a:pPr algn="ctr">
                        <a:lnSpc>
                          <a:spcPct val="107000"/>
                        </a:lnSpc>
                        <a:spcAft>
                          <a:spcPts val="800"/>
                        </a:spcAft>
                      </a:pPr>
                      <a:r>
                        <a:rPr lang="en-HK"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7</a:t>
                      </a:r>
                    </a:p>
                  </a:txBody>
                  <a:tcPr marL="68580" marR="68580" marT="0" marB="0" anchor="ctr"/>
                </a:tc>
                <a:tc>
                  <a:txBody>
                    <a:bodyPr/>
                    <a:lstStyle/>
                    <a:p>
                      <a:pPr algn="ctr">
                        <a:lnSpc>
                          <a:spcPct val="107000"/>
                        </a:lnSpc>
                        <a:spcAft>
                          <a:spcPts val="800"/>
                        </a:spcAft>
                      </a:pPr>
                      <a:r>
                        <a:rPr lang="en-HK"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4</a:t>
                      </a:r>
                    </a:p>
                  </a:txBody>
                  <a:tcPr marL="68580" marR="68580" marT="0" marB="0" anchor="ctr"/>
                </a:tc>
                <a:extLst>
                  <a:ext uri="{0D108BD9-81ED-4DB2-BD59-A6C34878D82A}">
                    <a16:rowId xmlns:a16="http://schemas.microsoft.com/office/drawing/2014/main" val="2445916316"/>
                  </a:ext>
                </a:extLst>
              </a:tr>
              <a:tr h="318053">
                <a:tc>
                  <a:txBody>
                    <a:bodyPr/>
                    <a:lstStyle/>
                    <a:p>
                      <a:pPr algn="ctr">
                        <a:lnSpc>
                          <a:spcPct val="107000"/>
                        </a:lnSpc>
                        <a:spcAft>
                          <a:spcPts val="800"/>
                        </a:spcAft>
                      </a:pPr>
                      <a:r>
                        <a:rPr lang="en-HK" sz="1800" dirty="0">
                          <a:effectLst/>
                          <a:latin typeface="Calibri" panose="020F0502020204030204" pitchFamily="34" charset="0"/>
                          <a:ea typeface="Calibri" panose="020F0502020204030204" pitchFamily="34" charset="0"/>
                          <a:cs typeface="Times New Roman" panose="02020603050405020304" pitchFamily="18" charset="0"/>
                        </a:rPr>
                        <a:t>3</a:t>
                      </a:r>
                    </a:p>
                  </a:txBody>
                  <a:tcPr marL="68580" marR="68580" marT="0" marB="0" anchor="ctr"/>
                </a:tc>
                <a:tc>
                  <a:txBody>
                    <a:bodyPr/>
                    <a:lstStyle/>
                    <a:p>
                      <a:pPr algn="ctr">
                        <a:lnSpc>
                          <a:spcPct val="107000"/>
                        </a:lnSpc>
                        <a:spcAft>
                          <a:spcPts val="800"/>
                        </a:spcAft>
                      </a:pPr>
                      <a:r>
                        <a:rPr lang="en-HK"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68580" marR="68580" marT="0" marB="0" anchor="ctr"/>
                </a:tc>
                <a:tc>
                  <a:txBody>
                    <a:bodyPr/>
                    <a:lstStyle/>
                    <a:p>
                      <a:pPr algn="ctr">
                        <a:lnSpc>
                          <a:spcPct val="107000"/>
                        </a:lnSpc>
                        <a:spcAft>
                          <a:spcPts val="800"/>
                        </a:spcAft>
                      </a:pPr>
                      <a:r>
                        <a:rPr lang="en-HK"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3</a:t>
                      </a:r>
                    </a:p>
                  </a:txBody>
                  <a:tcPr marL="68580" marR="68580" marT="0" marB="0" anchor="ctr"/>
                </a:tc>
                <a:extLst>
                  <a:ext uri="{0D108BD9-81ED-4DB2-BD59-A6C34878D82A}">
                    <a16:rowId xmlns:a16="http://schemas.microsoft.com/office/drawing/2014/main" val="1668481530"/>
                  </a:ext>
                </a:extLst>
              </a:tr>
              <a:tr h="318053">
                <a:tc>
                  <a:txBody>
                    <a:bodyPr/>
                    <a:lstStyle/>
                    <a:p>
                      <a:pPr algn="ctr">
                        <a:lnSpc>
                          <a:spcPct val="107000"/>
                        </a:lnSpc>
                        <a:spcAft>
                          <a:spcPts val="800"/>
                        </a:spcAft>
                      </a:pPr>
                      <a:r>
                        <a:rPr lang="en-HK" sz="1800" dirty="0">
                          <a:effectLst/>
                          <a:latin typeface="Calibri" panose="020F0502020204030204" pitchFamily="34" charset="0"/>
                          <a:ea typeface="Calibri" panose="020F0502020204030204" pitchFamily="34" charset="0"/>
                          <a:cs typeface="Times New Roman" panose="02020603050405020304" pitchFamily="18" charset="0"/>
                        </a:rPr>
                        <a:t>4</a:t>
                      </a:r>
                    </a:p>
                  </a:txBody>
                  <a:tcPr marL="68580" marR="68580" marT="0" marB="0" anchor="ctr"/>
                </a:tc>
                <a:tc>
                  <a:txBody>
                    <a:bodyPr/>
                    <a:lstStyle/>
                    <a:p>
                      <a:pPr algn="ctr">
                        <a:lnSpc>
                          <a:spcPct val="107000"/>
                        </a:lnSpc>
                        <a:spcAft>
                          <a:spcPts val="800"/>
                        </a:spcAft>
                      </a:pPr>
                      <a:r>
                        <a:rPr lang="en-HK"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6</a:t>
                      </a:r>
                    </a:p>
                  </a:txBody>
                  <a:tcPr marL="68580" marR="68580" marT="0" marB="0" anchor="ctr"/>
                </a:tc>
                <a:tc>
                  <a:txBody>
                    <a:bodyPr/>
                    <a:lstStyle/>
                    <a:p>
                      <a:pPr algn="ctr">
                        <a:lnSpc>
                          <a:spcPct val="107000"/>
                        </a:lnSpc>
                        <a:spcAft>
                          <a:spcPts val="800"/>
                        </a:spcAft>
                      </a:pPr>
                      <a:r>
                        <a:rPr lang="en-HK"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8</a:t>
                      </a:r>
                    </a:p>
                  </a:txBody>
                  <a:tcPr marL="68580" marR="68580" marT="0" marB="0" anchor="ctr"/>
                </a:tc>
                <a:extLst>
                  <a:ext uri="{0D108BD9-81ED-4DB2-BD59-A6C34878D82A}">
                    <a16:rowId xmlns:a16="http://schemas.microsoft.com/office/drawing/2014/main" val="3530478673"/>
                  </a:ext>
                </a:extLst>
              </a:tr>
              <a:tr h="318053">
                <a:tc>
                  <a:txBody>
                    <a:bodyPr/>
                    <a:lstStyle/>
                    <a:p>
                      <a:pPr algn="ctr">
                        <a:lnSpc>
                          <a:spcPct val="107000"/>
                        </a:lnSpc>
                        <a:spcAft>
                          <a:spcPts val="800"/>
                        </a:spcAft>
                      </a:pPr>
                      <a:r>
                        <a:rPr lang="en-HK" sz="1800" dirty="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nchor="ctr"/>
                </a:tc>
                <a:tc>
                  <a:txBody>
                    <a:bodyPr/>
                    <a:lstStyle/>
                    <a:p>
                      <a:pPr algn="ctr">
                        <a:lnSpc>
                          <a:spcPct val="107000"/>
                        </a:lnSpc>
                        <a:spcAft>
                          <a:spcPts val="800"/>
                        </a:spcAft>
                      </a:pPr>
                      <a:r>
                        <a:rPr lang="en-HK"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4</a:t>
                      </a:r>
                    </a:p>
                  </a:txBody>
                  <a:tcPr marL="68580" marR="68580" marT="0" marB="0" anchor="ctr"/>
                </a:tc>
                <a:tc>
                  <a:txBody>
                    <a:bodyPr/>
                    <a:lstStyle/>
                    <a:p>
                      <a:pPr algn="ctr">
                        <a:lnSpc>
                          <a:spcPct val="107000"/>
                        </a:lnSpc>
                        <a:spcAft>
                          <a:spcPts val="800"/>
                        </a:spcAft>
                      </a:pPr>
                      <a:r>
                        <a:rPr lang="en-HK"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8</a:t>
                      </a:r>
                    </a:p>
                  </a:txBody>
                  <a:tcPr marL="68580" marR="68580" marT="0" marB="0" anchor="ctr"/>
                </a:tc>
                <a:extLst>
                  <a:ext uri="{0D108BD9-81ED-4DB2-BD59-A6C34878D82A}">
                    <a16:rowId xmlns:a16="http://schemas.microsoft.com/office/drawing/2014/main" val="2189936771"/>
                  </a:ext>
                </a:extLst>
              </a:tr>
              <a:tr h="353407">
                <a:tc>
                  <a:txBody>
                    <a:bodyPr/>
                    <a:lstStyle/>
                    <a:p>
                      <a:pPr algn="ctr">
                        <a:lnSpc>
                          <a:spcPct val="107000"/>
                        </a:lnSpc>
                        <a:spcAft>
                          <a:spcPts val="800"/>
                        </a:spcAft>
                      </a:pPr>
                      <a:r>
                        <a:rPr lang="en-HK" sz="1800" dirty="0">
                          <a:effectLst/>
                          <a:latin typeface="Calibri" panose="020F0502020204030204" pitchFamily="34" charset="0"/>
                          <a:ea typeface="Calibri" panose="020F0502020204030204" pitchFamily="34" charset="0"/>
                          <a:cs typeface="Times New Roman" panose="02020603050405020304" pitchFamily="18" charset="0"/>
                        </a:rPr>
                        <a:t>6</a:t>
                      </a:r>
                    </a:p>
                  </a:txBody>
                  <a:tcPr marL="68580" marR="68580" marT="0" marB="0" anchor="ctr"/>
                </a:tc>
                <a:tc>
                  <a:txBody>
                    <a:bodyPr/>
                    <a:lstStyle/>
                    <a:p>
                      <a:pPr algn="ctr">
                        <a:lnSpc>
                          <a:spcPct val="107000"/>
                        </a:lnSpc>
                        <a:spcAft>
                          <a:spcPts val="800"/>
                        </a:spcAft>
                      </a:pPr>
                      <a:r>
                        <a:rPr lang="en-HK"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8</a:t>
                      </a:r>
                    </a:p>
                  </a:txBody>
                  <a:tcPr marL="68580" marR="68580" marT="0" marB="0" anchor="ctr"/>
                </a:tc>
                <a:tc>
                  <a:txBody>
                    <a:bodyPr/>
                    <a:lstStyle/>
                    <a:p>
                      <a:pPr algn="ctr">
                        <a:lnSpc>
                          <a:spcPct val="107000"/>
                        </a:lnSpc>
                        <a:spcAft>
                          <a:spcPts val="800"/>
                        </a:spcAft>
                      </a:pPr>
                      <a:r>
                        <a:rPr lang="en-HK"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4</a:t>
                      </a:r>
                    </a:p>
                  </a:txBody>
                  <a:tcPr marL="68580" marR="68580" marT="0" marB="0" anchor="ctr"/>
                </a:tc>
                <a:extLst>
                  <a:ext uri="{0D108BD9-81ED-4DB2-BD59-A6C34878D82A}">
                    <a16:rowId xmlns:a16="http://schemas.microsoft.com/office/drawing/2014/main" val="3270602776"/>
                  </a:ext>
                </a:extLst>
              </a:tr>
              <a:tr h="353407">
                <a:tc>
                  <a:txBody>
                    <a:bodyPr/>
                    <a:lstStyle/>
                    <a:p>
                      <a:pPr algn="ctr">
                        <a:lnSpc>
                          <a:spcPct val="107000"/>
                        </a:lnSpc>
                        <a:spcAft>
                          <a:spcPts val="800"/>
                        </a:spcAft>
                      </a:pPr>
                      <a:r>
                        <a:rPr lang="en-HK" sz="1800" dirty="0">
                          <a:effectLst/>
                          <a:latin typeface="Calibri" panose="020F0502020204030204" pitchFamily="34" charset="0"/>
                          <a:ea typeface="Calibri" panose="020F0502020204030204" pitchFamily="34" charset="0"/>
                          <a:cs typeface="Times New Roman" panose="02020603050405020304" pitchFamily="18" charset="0"/>
                        </a:rPr>
                        <a:t>7</a:t>
                      </a:r>
                    </a:p>
                  </a:txBody>
                  <a:tcPr marL="68580" marR="68580" marT="0" marB="0" anchor="ctr"/>
                </a:tc>
                <a:tc>
                  <a:txBody>
                    <a:bodyPr/>
                    <a:lstStyle/>
                    <a:p>
                      <a:pPr algn="ctr">
                        <a:lnSpc>
                          <a:spcPct val="107000"/>
                        </a:lnSpc>
                        <a:spcAft>
                          <a:spcPts val="800"/>
                        </a:spcAft>
                      </a:pPr>
                      <a:r>
                        <a:rPr lang="en-HK"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9</a:t>
                      </a:r>
                    </a:p>
                  </a:txBody>
                  <a:tcPr marL="68580" marR="68580" marT="0" marB="0" anchor="ctr"/>
                </a:tc>
                <a:tc>
                  <a:txBody>
                    <a:bodyPr/>
                    <a:lstStyle/>
                    <a:p>
                      <a:pPr algn="ctr">
                        <a:lnSpc>
                          <a:spcPct val="107000"/>
                        </a:lnSpc>
                        <a:spcAft>
                          <a:spcPts val="800"/>
                        </a:spcAft>
                      </a:pPr>
                      <a:r>
                        <a:rPr lang="en-HK"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nchor="ctr"/>
                </a:tc>
                <a:extLst>
                  <a:ext uri="{0D108BD9-81ED-4DB2-BD59-A6C34878D82A}">
                    <a16:rowId xmlns:a16="http://schemas.microsoft.com/office/drawing/2014/main" val="3410431600"/>
                  </a:ext>
                </a:extLst>
              </a:tr>
              <a:tr h="353407">
                <a:tc>
                  <a:txBody>
                    <a:bodyPr/>
                    <a:lstStyle/>
                    <a:p>
                      <a:pPr algn="ctr">
                        <a:lnSpc>
                          <a:spcPct val="107000"/>
                        </a:lnSpc>
                        <a:spcAft>
                          <a:spcPts val="800"/>
                        </a:spcAft>
                      </a:pPr>
                      <a:r>
                        <a:rPr lang="en-HK" sz="1800" dirty="0">
                          <a:effectLst/>
                          <a:latin typeface="Calibri" panose="020F0502020204030204" pitchFamily="34" charset="0"/>
                          <a:ea typeface="Calibri" panose="020F0502020204030204" pitchFamily="34" charset="0"/>
                          <a:cs typeface="Times New Roman" panose="02020603050405020304" pitchFamily="18" charset="0"/>
                        </a:rPr>
                        <a:t>8</a:t>
                      </a:r>
                    </a:p>
                  </a:txBody>
                  <a:tcPr marL="68580" marR="68580" marT="0" marB="0" anchor="ctr"/>
                </a:tc>
                <a:tc>
                  <a:txBody>
                    <a:bodyPr/>
                    <a:lstStyle/>
                    <a:p>
                      <a:pPr algn="ctr">
                        <a:lnSpc>
                          <a:spcPct val="107000"/>
                        </a:lnSpc>
                        <a:spcAft>
                          <a:spcPts val="800"/>
                        </a:spcAft>
                      </a:pPr>
                      <a:r>
                        <a:rPr lang="en-HK"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3</a:t>
                      </a:r>
                    </a:p>
                  </a:txBody>
                  <a:tcPr marL="68580" marR="68580" marT="0" marB="0" anchor="ctr"/>
                </a:tc>
                <a:tc>
                  <a:txBody>
                    <a:bodyPr/>
                    <a:lstStyle/>
                    <a:p>
                      <a:pPr algn="ctr">
                        <a:lnSpc>
                          <a:spcPct val="107000"/>
                        </a:lnSpc>
                        <a:spcAft>
                          <a:spcPts val="800"/>
                        </a:spcAft>
                      </a:pPr>
                      <a:r>
                        <a:rPr lang="en-HK"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nchor="ctr"/>
                </a:tc>
                <a:extLst>
                  <a:ext uri="{0D108BD9-81ED-4DB2-BD59-A6C34878D82A}">
                    <a16:rowId xmlns:a16="http://schemas.microsoft.com/office/drawing/2014/main" val="481040367"/>
                  </a:ext>
                </a:extLst>
              </a:tr>
              <a:tr h="353407">
                <a:tc>
                  <a:txBody>
                    <a:bodyPr/>
                    <a:lstStyle/>
                    <a:p>
                      <a:pPr algn="ctr">
                        <a:lnSpc>
                          <a:spcPct val="107000"/>
                        </a:lnSpc>
                        <a:spcAft>
                          <a:spcPts val="800"/>
                        </a:spcAft>
                      </a:pPr>
                      <a:r>
                        <a:rPr lang="en-HK" sz="1800" dirty="0">
                          <a:effectLst/>
                          <a:latin typeface="Calibri" panose="020F0502020204030204" pitchFamily="34" charset="0"/>
                          <a:ea typeface="Calibri" panose="020F0502020204030204" pitchFamily="34" charset="0"/>
                          <a:cs typeface="Times New Roman" panose="02020603050405020304" pitchFamily="18" charset="0"/>
                        </a:rPr>
                        <a:t>9</a:t>
                      </a:r>
                    </a:p>
                  </a:txBody>
                  <a:tcPr marL="68580" marR="68580" marT="0" marB="0" anchor="ctr"/>
                </a:tc>
                <a:tc>
                  <a:txBody>
                    <a:bodyPr/>
                    <a:lstStyle/>
                    <a:p>
                      <a:pPr algn="ctr">
                        <a:lnSpc>
                          <a:spcPct val="107000"/>
                        </a:lnSpc>
                        <a:spcAft>
                          <a:spcPts val="800"/>
                        </a:spcAft>
                      </a:pPr>
                      <a:r>
                        <a:rPr lang="en-HK"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4</a:t>
                      </a:r>
                    </a:p>
                  </a:txBody>
                  <a:tcPr marL="68580" marR="68580" marT="0" marB="0" anchor="ctr"/>
                </a:tc>
                <a:tc>
                  <a:txBody>
                    <a:bodyPr/>
                    <a:lstStyle/>
                    <a:p>
                      <a:pPr algn="ctr">
                        <a:lnSpc>
                          <a:spcPct val="107000"/>
                        </a:lnSpc>
                        <a:spcAft>
                          <a:spcPts val="800"/>
                        </a:spcAft>
                      </a:pPr>
                      <a:r>
                        <a:rPr lang="en-HK"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9</a:t>
                      </a:r>
                    </a:p>
                  </a:txBody>
                  <a:tcPr marL="68580" marR="68580" marT="0" marB="0" anchor="ctr"/>
                </a:tc>
                <a:extLst>
                  <a:ext uri="{0D108BD9-81ED-4DB2-BD59-A6C34878D82A}">
                    <a16:rowId xmlns:a16="http://schemas.microsoft.com/office/drawing/2014/main" val="3771741607"/>
                  </a:ext>
                </a:extLst>
              </a:tr>
            </a:tbl>
          </a:graphicData>
        </a:graphic>
      </p:graphicFrame>
    </p:spTree>
    <p:extLst>
      <p:ext uri="{BB962C8B-B14F-4D97-AF65-F5344CB8AC3E}">
        <p14:creationId xmlns:p14="http://schemas.microsoft.com/office/powerpoint/2010/main" val="665581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5D1BD-C7D3-308E-3750-9216C2A5B3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906C27-1A8D-802B-6752-2127B26C25C9}"/>
              </a:ext>
            </a:extLst>
          </p:cNvPr>
          <p:cNvSpPr>
            <a:spLocks noGrp="1"/>
          </p:cNvSpPr>
          <p:nvPr>
            <p:ph type="title"/>
          </p:nvPr>
        </p:nvSpPr>
        <p:spPr/>
        <p:txBody>
          <a:bodyPr>
            <a:normAutofit/>
          </a:bodyPr>
          <a:lstStyle/>
          <a:p>
            <a:r>
              <a:rPr lang="en-US" dirty="0"/>
              <a:t>Unsupervised Learning: Clustering</a:t>
            </a:r>
            <a:endParaRPr lang="en-HK" dirty="0"/>
          </a:p>
        </p:txBody>
      </p:sp>
      <p:sp>
        <p:nvSpPr>
          <p:cNvPr id="4" name="Slide Number Placeholder 3">
            <a:extLst>
              <a:ext uri="{FF2B5EF4-FFF2-40B4-BE49-F238E27FC236}">
                <a16:creationId xmlns:a16="http://schemas.microsoft.com/office/drawing/2014/main" id="{E851BE4E-901D-C454-1C4E-1F9A4C0A09EC}"/>
              </a:ext>
            </a:extLst>
          </p:cNvPr>
          <p:cNvSpPr>
            <a:spLocks noGrp="1"/>
          </p:cNvSpPr>
          <p:nvPr>
            <p:ph type="sldNum" sz="quarter" idx="12"/>
          </p:nvPr>
        </p:nvSpPr>
        <p:spPr/>
        <p:txBody>
          <a:bodyPr/>
          <a:lstStyle/>
          <a:p>
            <a:fld id="{4D293FED-3968-494D-9506-17D4A14AF90C}" type="slidenum">
              <a:rPr lang="en-US" smtClean="0"/>
              <a:t>12</a:t>
            </a:fld>
            <a:endParaRPr lang="en-US" dirty="0"/>
          </a:p>
        </p:txBody>
      </p:sp>
      <p:pic>
        <p:nvPicPr>
          <p:cNvPr id="8" name="Picture 4">
            <a:extLst>
              <a:ext uri="{FF2B5EF4-FFF2-40B4-BE49-F238E27FC236}">
                <a16:creationId xmlns:a16="http://schemas.microsoft.com/office/drawing/2014/main" id="{420112A8-DCE2-E177-413F-B97FC01FDC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658" y="1586414"/>
            <a:ext cx="5173884" cy="39334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Table 10">
            <a:extLst>
              <a:ext uri="{FF2B5EF4-FFF2-40B4-BE49-F238E27FC236}">
                <a16:creationId xmlns:a16="http://schemas.microsoft.com/office/drawing/2014/main" id="{DEE7D975-764B-094A-654D-07C38D372FEF}"/>
              </a:ext>
            </a:extLst>
          </p:cNvPr>
          <p:cNvGraphicFramePr>
            <a:graphicFrameLocks noGrp="1"/>
          </p:cNvGraphicFramePr>
          <p:nvPr>
            <p:extLst>
              <p:ext uri="{D42A27DB-BD31-4B8C-83A1-F6EECF244321}">
                <p14:modId xmlns:p14="http://schemas.microsoft.com/office/powerpoint/2010/main" val="1815424789"/>
              </p:ext>
            </p:extLst>
          </p:nvPr>
        </p:nvGraphicFramePr>
        <p:xfrm>
          <a:off x="7204425" y="1825625"/>
          <a:ext cx="2812350" cy="3651965"/>
        </p:xfrm>
        <a:graphic>
          <a:graphicData uri="http://schemas.openxmlformats.org/drawingml/2006/table">
            <a:tbl>
              <a:tblPr firstRow="1">
                <a:tableStyleId>{BC89EF96-8CEA-46FF-86C4-4CE0E7609802}</a:tableStyleId>
              </a:tblPr>
              <a:tblGrid>
                <a:gridCol w="624522">
                  <a:extLst>
                    <a:ext uri="{9D8B030D-6E8A-4147-A177-3AD203B41FA5}">
                      <a16:colId xmlns:a16="http://schemas.microsoft.com/office/drawing/2014/main" val="1801546504"/>
                    </a:ext>
                  </a:extLst>
                </a:gridCol>
                <a:gridCol w="1093914">
                  <a:extLst>
                    <a:ext uri="{9D8B030D-6E8A-4147-A177-3AD203B41FA5}">
                      <a16:colId xmlns:a16="http://schemas.microsoft.com/office/drawing/2014/main" val="1215813173"/>
                    </a:ext>
                  </a:extLst>
                </a:gridCol>
                <a:gridCol w="1093914">
                  <a:extLst>
                    <a:ext uri="{9D8B030D-6E8A-4147-A177-3AD203B41FA5}">
                      <a16:colId xmlns:a16="http://schemas.microsoft.com/office/drawing/2014/main" val="2809271900"/>
                    </a:ext>
                  </a:extLst>
                </a:gridCol>
              </a:tblGrid>
              <a:tr h="648072">
                <a:tc>
                  <a:txBody>
                    <a:bodyPr/>
                    <a:lstStyle/>
                    <a:p>
                      <a:pPr algn="ctr">
                        <a:lnSpc>
                          <a:spcPct val="107000"/>
                        </a:lnSpc>
                        <a:spcAft>
                          <a:spcPts val="800"/>
                        </a:spcAft>
                      </a:pPr>
                      <a:r>
                        <a:rPr lang="en-HK" sz="1800" dirty="0">
                          <a:effectLst/>
                        </a:rPr>
                        <a:t>User</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HK" sz="1800" dirty="0">
                          <a:effectLst/>
                        </a:rPr>
                        <a:t>Rating of </a:t>
                      </a:r>
                      <a:br>
                        <a:rPr lang="en-HK" sz="1800" dirty="0">
                          <a:effectLst/>
                        </a:rPr>
                      </a:br>
                      <a:r>
                        <a:rPr lang="en-HK" sz="1800" dirty="0">
                          <a:effectLst/>
                        </a:rPr>
                        <a:t>Movie A</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HK" sz="1800" dirty="0">
                          <a:effectLst/>
                        </a:rPr>
                        <a:t>Rating of </a:t>
                      </a:r>
                      <a:br>
                        <a:rPr lang="en-HK" sz="1800" dirty="0">
                          <a:effectLst/>
                        </a:rPr>
                      </a:br>
                      <a:r>
                        <a:rPr lang="en-HK" sz="1800" dirty="0">
                          <a:effectLst/>
                        </a:rPr>
                        <a:t>Movie B</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44541787"/>
                  </a:ext>
                </a:extLst>
              </a:tr>
              <a:tr h="318053">
                <a:tc>
                  <a:txBody>
                    <a:bodyPr/>
                    <a:lstStyle/>
                    <a:p>
                      <a:pPr algn="ctr">
                        <a:lnSpc>
                          <a:spcPct val="107000"/>
                        </a:lnSpc>
                        <a:spcAft>
                          <a:spcPts val="800"/>
                        </a:spcAft>
                      </a:pPr>
                      <a:r>
                        <a:rPr lang="en-HK" sz="18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nchor="ctr"/>
                </a:tc>
                <a:tc>
                  <a:txBody>
                    <a:bodyPr/>
                    <a:lstStyle/>
                    <a:p>
                      <a:pPr algn="ctr">
                        <a:lnSpc>
                          <a:spcPct val="107000"/>
                        </a:lnSpc>
                        <a:spcAft>
                          <a:spcPts val="800"/>
                        </a:spcAft>
                      </a:pPr>
                      <a:r>
                        <a:rPr lang="en-HK"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nchor="ctr">
                    <a:solidFill>
                      <a:schemeClr val="accent6">
                        <a:lumMod val="60000"/>
                        <a:lumOff val="40000"/>
                      </a:schemeClr>
                    </a:solidFill>
                  </a:tcPr>
                </a:tc>
                <a:tc>
                  <a:txBody>
                    <a:bodyPr/>
                    <a:lstStyle/>
                    <a:p>
                      <a:pPr algn="ctr">
                        <a:lnSpc>
                          <a:spcPct val="107000"/>
                        </a:lnSpc>
                        <a:spcAft>
                          <a:spcPts val="800"/>
                        </a:spcAft>
                      </a:pPr>
                      <a:r>
                        <a:rPr lang="en-HK"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68580" marR="68580" marT="0" marB="0" anchor="ctr">
                    <a:solidFill>
                      <a:schemeClr val="accent6">
                        <a:lumMod val="60000"/>
                        <a:lumOff val="40000"/>
                      </a:schemeClr>
                    </a:solidFill>
                  </a:tcPr>
                </a:tc>
                <a:extLst>
                  <a:ext uri="{0D108BD9-81ED-4DB2-BD59-A6C34878D82A}">
                    <a16:rowId xmlns:a16="http://schemas.microsoft.com/office/drawing/2014/main" val="1867947449"/>
                  </a:ext>
                </a:extLst>
              </a:tr>
              <a:tr h="318053">
                <a:tc>
                  <a:txBody>
                    <a:bodyPr/>
                    <a:lstStyle/>
                    <a:p>
                      <a:pPr algn="ctr">
                        <a:lnSpc>
                          <a:spcPct val="107000"/>
                        </a:lnSpc>
                        <a:spcAft>
                          <a:spcPts val="800"/>
                        </a:spcAft>
                      </a:pPr>
                      <a:r>
                        <a:rPr lang="en-HK" sz="1800" dirty="0">
                          <a:effectLst/>
                          <a:latin typeface="Calibri" panose="020F0502020204030204" pitchFamily="34" charset="0"/>
                          <a:ea typeface="Calibri" panose="020F0502020204030204" pitchFamily="34" charset="0"/>
                          <a:cs typeface="Times New Roman" panose="02020603050405020304" pitchFamily="18" charset="0"/>
                        </a:rPr>
                        <a:t>2</a:t>
                      </a:r>
                    </a:p>
                  </a:txBody>
                  <a:tcPr marL="68580" marR="68580" marT="0" marB="0" anchor="ctr"/>
                </a:tc>
                <a:tc>
                  <a:txBody>
                    <a:bodyPr/>
                    <a:lstStyle/>
                    <a:p>
                      <a:pPr algn="ctr">
                        <a:lnSpc>
                          <a:spcPct val="107000"/>
                        </a:lnSpc>
                        <a:spcAft>
                          <a:spcPts val="800"/>
                        </a:spcAft>
                      </a:pPr>
                      <a:r>
                        <a:rPr lang="en-HK"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7</a:t>
                      </a:r>
                    </a:p>
                  </a:txBody>
                  <a:tcPr marL="68580" marR="68580" marT="0" marB="0" anchor="ctr">
                    <a:solidFill>
                      <a:schemeClr val="accent5">
                        <a:lumMod val="75000"/>
                      </a:schemeClr>
                    </a:solidFill>
                  </a:tcPr>
                </a:tc>
                <a:tc>
                  <a:txBody>
                    <a:bodyPr/>
                    <a:lstStyle/>
                    <a:p>
                      <a:pPr algn="ctr">
                        <a:lnSpc>
                          <a:spcPct val="107000"/>
                        </a:lnSpc>
                        <a:spcAft>
                          <a:spcPts val="800"/>
                        </a:spcAft>
                      </a:pPr>
                      <a:r>
                        <a:rPr lang="en-HK"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4</a:t>
                      </a:r>
                    </a:p>
                  </a:txBody>
                  <a:tcPr marL="68580" marR="68580" marT="0" marB="0" anchor="ctr">
                    <a:solidFill>
                      <a:schemeClr val="accent5">
                        <a:lumMod val="75000"/>
                      </a:schemeClr>
                    </a:solidFill>
                  </a:tcPr>
                </a:tc>
                <a:extLst>
                  <a:ext uri="{0D108BD9-81ED-4DB2-BD59-A6C34878D82A}">
                    <a16:rowId xmlns:a16="http://schemas.microsoft.com/office/drawing/2014/main" val="2445916316"/>
                  </a:ext>
                </a:extLst>
              </a:tr>
              <a:tr h="318053">
                <a:tc>
                  <a:txBody>
                    <a:bodyPr/>
                    <a:lstStyle/>
                    <a:p>
                      <a:pPr algn="ctr">
                        <a:lnSpc>
                          <a:spcPct val="107000"/>
                        </a:lnSpc>
                        <a:spcAft>
                          <a:spcPts val="800"/>
                        </a:spcAft>
                      </a:pPr>
                      <a:r>
                        <a:rPr lang="en-HK" sz="1800" dirty="0">
                          <a:effectLst/>
                          <a:latin typeface="Calibri" panose="020F0502020204030204" pitchFamily="34" charset="0"/>
                          <a:ea typeface="Calibri" panose="020F0502020204030204" pitchFamily="34" charset="0"/>
                          <a:cs typeface="Times New Roman" panose="02020603050405020304" pitchFamily="18" charset="0"/>
                        </a:rPr>
                        <a:t>3</a:t>
                      </a:r>
                    </a:p>
                  </a:txBody>
                  <a:tcPr marL="68580" marR="68580" marT="0" marB="0" anchor="ctr"/>
                </a:tc>
                <a:tc>
                  <a:txBody>
                    <a:bodyPr/>
                    <a:lstStyle/>
                    <a:p>
                      <a:pPr algn="ctr">
                        <a:lnSpc>
                          <a:spcPct val="107000"/>
                        </a:lnSpc>
                        <a:spcAft>
                          <a:spcPts val="800"/>
                        </a:spcAft>
                      </a:pPr>
                      <a:r>
                        <a:rPr lang="en-HK"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68580" marR="68580" marT="0" marB="0" anchor="ctr">
                    <a:solidFill>
                      <a:schemeClr val="accent6">
                        <a:lumMod val="60000"/>
                        <a:lumOff val="40000"/>
                      </a:schemeClr>
                    </a:solidFill>
                  </a:tcPr>
                </a:tc>
                <a:tc>
                  <a:txBody>
                    <a:bodyPr/>
                    <a:lstStyle/>
                    <a:p>
                      <a:pPr algn="ctr">
                        <a:lnSpc>
                          <a:spcPct val="107000"/>
                        </a:lnSpc>
                        <a:spcAft>
                          <a:spcPts val="800"/>
                        </a:spcAft>
                      </a:pPr>
                      <a:r>
                        <a:rPr lang="en-HK"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3</a:t>
                      </a:r>
                    </a:p>
                  </a:txBody>
                  <a:tcPr marL="68580" marR="68580" marT="0" marB="0" anchor="ctr">
                    <a:solidFill>
                      <a:schemeClr val="accent6">
                        <a:lumMod val="60000"/>
                        <a:lumOff val="40000"/>
                      </a:schemeClr>
                    </a:solidFill>
                  </a:tcPr>
                </a:tc>
                <a:extLst>
                  <a:ext uri="{0D108BD9-81ED-4DB2-BD59-A6C34878D82A}">
                    <a16:rowId xmlns:a16="http://schemas.microsoft.com/office/drawing/2014/main" val="1668481530"/>
                  </a:ext>
                </a:extLst>
              </a:tr>
              <a:tr h="318053">
                <a:tc>
                  <a:txBody>
                    <a:bodyPr/>
                    <a:lstStyle/>
                    <a:p>
                      <a:pPr algn="ctr">
                        <a:lnSpc>
                          <a:spcPct val="107000"/>
                        </a:lnSpc>
                        <a:spcAft>
                          <a:spcPts val="800"/>
                        </a:spcAft>
                      </a:pPr>
                      <a:r>
                        <a:rPr lang="en-HK" sz="1800" dirty="0">
                          <a:effectLst/>
                          <a:latin typeface="Calibri" panose="020F0502020204030204" pitchFamily="34" charset="0"/>
                          <a:ea typeface="Calibri" panose="020F0502020204030204" pitchFamily="34" charset="0"/>
                          <a:cs typeface="Times New Roman" panose="02020603050405020304" pitchFamily="18" charset="0"/>
                        </a:rPr>
                        <a:t>4</a:t>
                      </a:r>
                    </a:p>
                  </a:txBody>
                  <a:tcPr marL="68580" marR="68580" marT="0" marB="0" anchor="ctr"/>
                </a:tc>
                <a:tc>
                  <a:txBody>
                    <a:bodyPr/>
                    <a:lstStyle/>
                    <a:p>
                      <a:pPr algn="ctr">
                        <a:lnSpc>
                          <a:spcPct val="107000"/>
                        </a:lnSpc>
                        <a:spcAft>
                          <a:spcPts val="800"/>
                        </a:spcAft>
                      </a:pPr>
                      <a:r>
                        <a:rPr lang="en-HK"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6</a:t>
                      </a:r>
                    </a:p>
                  </a:txBody>
                  <a:tcPr marL="68580" marR="68580" marT="0" marB="0" anchor="ctr">
                    <a:solidFill>
                      <a:schemeClr val="accent2">
                        <a:lumMod val="60000"/>
                        <a:lumOff val="40000"/>
                      </a:schemeClr>
                    </a:solidFill>
                  </a:tcPr>
                </a:tc>
                <a:tc>
                  <a:txBody>
                    <a:bodyPr/>
                    <a:lstStyle/>
                    <a:p>
                      <a:pPr algn="ctr">
                        <a:lnSpc>
                          <a:spcPct val="107000"/>
                        </a:lnSpc>
                        <a:spcAft>
                          <a:spcPts val="800"/>
                        </a:spcAft>
                      </a:pPr>
                      <a:r>
                        <a:rPr lang="en-HK"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8</a:t>
                      </a:r>
                    </a:p>
                  </a:txBody>
                  <a:tcPr marL="68580" marR="68580" marT="0" marB="0" anchor="ctr">
                    <a:solidFill>
                      <a:schemeClr val="accent2">
                        <a:lumMod val="60000"/>
                        <a:lumOff val="40000"/>
                      </a:schemeClr>
                    </a:solidFill>
                  </a:tcPr>
                </a:tc>
                <a:extLst>
                  <a:ext uri="{0D108BD9-81ED-4DB2-BD59-A6C34878D82A}">
                    <a16:rowId xmlns:a16="http://schemas.microsoft.com/office/drawing/2014/main" val="3530478673"/>
                  </a:ext>
                </a:extLst>
              </a:tr>
              <a:tr h="318053">
                <a:tc>
                  <a:txBody>
                    <a:bodyPr/>
                    <a:lstStyle/>
                    <a:p>
                      <a:pPr algn="ctr">
                        <a:lnSpc>
                          <a:spcPct val="107000"/>
                        </a:lnSpc>
                        <a:spcAft>
                          <a:spcPts val="800"/>
                        </a:spcAft>
                      </a:pPr>
                      <a:r>
                        <a:rPr lang="en-HK" sz="1800" dirty="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nchor="ctr"/>
                </a:tc>
                <a:tc>
                  <a:txBody>
                    <a:bodyPr/>
                    <a:lstStyle/>
                    <a:p>
                      <a:pPr algn="ctr">
                        <a:lnSpc>
                          <a:spcPct val="107000"/>
                        </a:lnSpc>
                        <a:spcAft>
                          <a:spcPts val="800"/>
                        </a:spcAft>
                      </a:pPr>
                      <a:r>
                        <a:rPr lang="en-HK"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4</a:t>
                      </a:r>
                    </a:p>
                  </a:txBody>
                  <a:tcPr marL="68580" marR="68580" marT="0" marB="0" anchor="ctr">
                    <a:solidFill>
                      <a:schemeClr val="accent2">
                        <a:lumMod val="60000"/>
                        <a:lumOff val="40000"/>
                      </a:schemeClr>
                    </a:solidFill>
                  </a:tcPr>
                </a:tc>
                <a:tc>
                  <a:txBody>
                    <a:bodyPr/>
                    <a:lstStyle/>
                    <a:p>
                      <a:pPr algn="ctr">
                        <a:lnSpc>
                          <a:spcPct val="107000"/>
                        </a:lnSpc>
                        <a:spcAft>
                          <a:spcPts val="800"/>
                        </a:spcAft>
                      </a:pPr>
                      <a:r>
                        <a:rPr lang="en-HK"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8</a:t>
                      </a:r>
                    </a:p>
                  </a:txBody>
                  <a:tcPr marL="68580" marR="68580" marT="0" marB="0" anchor="ctr">
                    <a:solidFill>
                      <a:schemeClr val="accent2">
                        <a:lumMod val="60000"/>
                        <a:lumOff val="40000"/>
                      </a:schemeClr>
                    </a:solidFill>
                  </a:tcPr>
                </a:tc>
                <a:extLst>
                  <a:ext uri="{0D108BD9-81ED-4DB2-BD59-A6C34878D82A}">
                    <a16:rowId xmlns:a16="http://schemas.microsoft.com/office/drawing/2014/main" val="2189936771"/>
                  </a:ext>
                </a:extLst>
              </a:tr>
              <a:tr h="353407">
                <a:tc>
                  <a:txBody>
                    <a:bodyPr/>
                    <a:lstStyle/>
                    <a:p>
                      <a:pPr algn="ctr">
                        <a:lnSpc>
                          <a:spcPct val="107000"/>
                        </a:lnSpc>
                        <a:spcAft>
                          <a:spcPts val="800"/>
                        </a:spcAft>
                      </a:pPr>
                      <a:r>
                        <a:rPr lang="en-HK" sz="1800" dirty="0">
                          <a:effectLst/>
                          <a:latin typeface="Calibri" panose="020F0502020204030204" pitchFamily="34" charset="0"/>
                          <a:ea typeface="Calibri" panose="020F0502020204030204" pitchFamily="34" charset="0"/>
                          <a:cs typeface="Times New Roman" panose="02020603050405020304" pitchFamily="18" charset="0"/>
                        </a:rPr>
                        <a:t>6</a:t>
                      </a:r>
                    </a:p>
                  </a:txBody>
                  <a:tcPr marL="68580" marR="68580" marT="0" marB="0" anchor="ctr"/>
                </a:tc>
                <a:tc>
                  <a:txBody>
                    <a:bodyPr/>
                    <a:lstStyle/>
                    <a:p>
                      <a:pPr algn="ctr">
                        <a:lnSpc>
                          <a:spcPct val="107000"/>
                        </a:lnSpc>
                        <a:spcAft>
                          <a:spcPts val="800"/>
                        </a:spcAft>
                      </a:pPr>
                      <a:r>
                        <a:rPr lang="en-HK"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8</a:t>
                      </a:r>
                    </a:p>
                  </a:txBody>
                  <a:tcPr marL="68580" marR="68580" marT="0" marB="0" anchor="ctr">
                    <a:solidFill>
                      <a:schemeClr val="accent5">
                        <a:lumMod val="75000"/>
                      </a:schemeClr>
                    </a:solidFill>
                  </a:tcPr>
                </a:tc>
                <a:tc>
                  <a:txBody>
                    <a:bodyPr/>
                    <a:lstStyle/>
                    <a:p>
                      <a:pPr algn="ctr">
                        <a:lnSpc>
                          <a:spcPct val="107000"/>
                        </a:lnSpc>
                        <a:spcAft>
                          <a:spcPts val="800"/>
                        </a:spcAft>
                      </a:pPr>
                      <a:r>
                        <a:rPr lang="en-HK"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4</a:t>
                      </a:r>
                    </a:p>
                  </a:txBody>
                  <a:tcPr marL="68580" marR="68580" marT="0" marB="0" anchor="ctr">
                    <a:solidFill>
                      <a:schemeClr val="accent5">
                        <a:lumMod val="75000"/>
                      </a:schemeClr>
                    </a:solidFill>
                  </a:tcPr>
                </a:tc>
                <a:extLst>
                  <a:ext uri="{0D108BD9-81ED-4DB2-BD59-A6C34878D82A}">
                    <a16:rowId xmlns:a16="http://schemas.microsoft.com/office/drawing/2014/main" val="3270602776"/>
                  </a:ext>
                </a:extLst>
              </a:tr>
              <a:tr h="353407">
                <a:tc>
                  <a:txBody>
                    <a:bodyPr/>
                    <a:lstStyle/>
                    <a:p>
                      <a:pPr algn="ctr">
                        <a:lnSpc>
                          <a:spcPct val="107000"/>
                        </a:lnSpc>
                        <a:spcAft>
                          <a:spcPts val="800"/>
                        </a:spcAft>
                      </a:pPr>
                      <a:r>
                        <a:rPr lang="en-HK" sz="1800" dirty="0">
                          <a:effectLst/>
                          <a:latin typeface="Calibri" panose="020F0502020204030204" pitchFamily="34" charset="0"/>
                          <a:ea typeface="Calibri" panose="020F0502020204030204" pitchFamily="34" charset="0"/>
                          <a:cs typeface="Times New Roman" panose="02020603050405020304" pitchFamily="18" charset="0"/>
                        </a:rPr>
                        <a:t>7</a:t>
                      </a:r>
                    </a:p>
                  </a:txBody>
                  <a:tcPr marL="68580" marR="68580" marT="0" marB="0" anchor="ctr"/>
                </a:tc>
                <a:tc>
                  <a:txBody>
                    <a:bodyPr/>
                    <a:lstStyle/>
                    <a:p>
                      <a:pPr algn="ctr">
                        <a:lnSpc>
                          <a:spcPct val="107000"/>
                        </a:lnSpc>
                        <a:spcAft>
                          <a:spcPts val="800"/>
                        </a:spcAft>
                      </a:pPr>
                      <a:r>
                        <a:rPr lang="en-HK"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9</a:t>
                      </a:r>
                    </a:p>
                  </a:txBody>
                  <a:tcPr marL="68580" marR="68580" marT="0" marB="0" anchor="ctr">
                    <a:solidFill>
                      <a:schemeClr val="accent5">
                        <a:lumMod val="75000"/>
                      </a:schemeClr>
                    </a:solidFill>
                  </a:tcPr>
                </a:tc>
                <a:tc>
                  <a:txBody>
                    <a:bodyPr/>
                    <a:lstStyle/>
                    <a:p>
                      <a:pPr algn="ctr">
                        <a:lnSpc>
                          <a:spcPct val="107000"/>
                        </a:lnSpc>
                        <a:spcAft>
                          <a:spcPts val="800"/>
                        </a:spcAft>
                      </a:pPr>
                      <a:r>
                        <a:rPr lang="en-HK"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nchor="ctr">
                    <a:solidFill>
                      <a:schemeClr val="accent5">
                        <a:lumMod val="75000"/>
                      </a:schemeClr>
                    </a:solidFill>
                  </a:tcPr>
                </a:tc>
                <a:extLst>
                  <a:ext uri="{0D108BD9-81ED-4DB2-BD59-A6C34878D82A}">
                    <a16:rowId xmlns:a16="http://schemas.microsoft.com/office/drawing/2014/main" val="3410431600"/>
                  </a:ext>
                </a:extLst>
              </a:tr>
              <a:tr h="353407">
                <a:tc>
                  <a:txBody>
                    <a:bodyPr/>
                    <a:lstStyle/>
                    <a:p>
                      <a:pPr algn="ctr">
                        <a:lnSpc>
                          <a:spcPct val="107000"/>
                        </a:lnSpc>
                        <a:spcAft>
                          <a:spcPts val="800"/>
                        </a:spcAft>
                      </a:pPr>
                      <a:r>
                        <a:rPr lang="en-HK" sz="1800" dirty="0">
                          <a:effectLst/>
                          <a:latin typeface="Calibri" panose="020F0502020204030204" pitchFamily="34" charset="0"/>
                          <a:ea typeface="Calibri" panose="020F0502020204030204" pitchFamily="34" charset="0"/>
                          <a:cs typeface="Times New Roman" panose="02020603050405020304" pitchFamily="18" charset="0"/>
                        </a:rPr>
                        <a:t>8</a:t>
                      </a:r>
                    </a:p>
                  </a:txBody>
                  <a:tcPr marL="68580" marR="68580" marT="0" marB="0" anchor="ctr"/>
                </a:tc>
                <a:tc>
                  <a:txBody>
                    <a:bodyPr/>
                    <a:lstStyle/>
                    <a:p>
                      <a:pPr algn="ctr">
                        <a:lnSpc>
                          <a:spcPct val="107000"/>
                        </a:lnSpc>
                        <a:spcAft>
                          <a:spcPts val="800"/>
                        </a:spcAft>
                      </a:pPr>
                      <a:r>
                        <a:rPr lang="en-HK"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3</a:t>
                      </a:r>
                    </a:p>
                  </a:txBody>
                  <a:tcPr marL="68580" marR="68580" marT="0" marB="0" anchor="ctr">
                    <a:solidFill>
                      <a:schemeClr val="accent6">
                        <a:lumMod val="60000"/>
                        <a:lumOff val="40000"/>
                      </a:schemeClr>
                    </a:solidFill>
                  </a:tcPr>
                </a:tc>
                <a:tc>
                  <a:txBody>
                    <a:bodyPr/>
                    <a:lstStyle/>
                    <a:p>
                      <a:pPr algn="ctr">
                        <a:lnSpc>
                          <a:spcPct val="107000"/>
                        </a:lnSpc>
                        <a:spcAft>
                          <a:spcPts val="800"/>
                        </a:spcAft>
                      </a:pPr>
                      <a:r>
                        <a:rPr lang="en-HK"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nchor="ctr">
                    <a:solidFill>
                      <a:schemeClr val="accent6">
                        <a:lumMod val="60000"/>
                        <a:lumOff val="40000"/>
                      </a:schemeClr>
                    </a:solidFill>
                  </a:tcPr>
                </a:tc>
                <a:extLst>
                  <a:ext uri="{0D108BD9-81ED-4DB2-BD59-A6C34878D82A}">
                    <a16:rowId xmlns:a16="http://schemas.microsoft.com/office/drawing/2014/main" val="481040367"/>
                  </a:ext>
                </a:extLst>
              </a:tr>
              <a:tr h="353407">
                <a:tc>
                  <a:txBody>
                    <a:bodyPr/>
                    <a:lstStyle/>
                    <a:p>
                      <a:pPr algn="ctr">
                        <a:lnSpc>
                          <a:spcPct val="107000"/>
                        </a:lnSpc>
                        <a:spcAft>
                          <a:spcPts val="800"/>
                        </a:spcAft>
                      </a:pPr>
                      <a:r>
                        <a:rPr lang="en-HK" sz="1800" dirty="0">
                          <a:effectLst/>
                          <a:latin typeface="Calibri" panose="020F0502020204030204" pitchFamily="34" charset="0"/>
                          <a:ea typeface="Calibri" panose="020F0502020204030204" pitchFamily="34" charset="0"/>
                          <a:cs typeface="Times New Roman" panose="02020603050405020304" pitchFamily="18" charset="0"/>
                        </a:rPr>
                        <a:t>9</a:t>
                      </a:r>
                    </a:p>
                  </a:txBody>
                  <a:tcPr marL="68580" marR="68580" marT="0" marB="0" anchor="ctr"/>
                </a:tc>
                <a:tc>
                  <a:txBody>
                    <a:bodyPr/>
                    <a:lstStyle/>
                    <a:p>
                      <a:pPr algn="ctr">
                        <a:lnSpc>
                          <a:spcPct val="107000"/>
                        </a:lnSpc>
                        <a:spcAft>
                          <a:spcPts val="800"/>
                        </a:spcAft>
                      </a:pPr>
                      <a:r>
                        <a:rPr lang="en-HK"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4</a:t>
                      </a:r>
                    </a:p>
                  </a:txBody>
                  <a:tcPr marL="68580" marR="68580" marT="0" marB="0" anchor="ctr">
                    <a:solidFill>
                      <a:schemeClr val="accent2">
                        <a:lumMod val="60000"/>
                        <a:lumOff val="40000"/>
                      </a:schemeClr>
                    </a:solidFill>
                  </a:tcPr>
                </a:tc>
                <a:tc>
                  <a:txBody>
                    <a:bodyPr/>
                    <a:lstStyle/>
                    <a:p>
                      <a:pPr algn="ctr">
                        <a:lnSpc>
                          <a:spcPct val="107000"/>
                        </a:lnSpc>
                        <a:spcAft>
                          <a:spcPts val="800"/>
                        </a:spcAft>
                      </a:pPr>
                      <a:r>
                        <a:rPr lang="en-HK"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9</a:t>
                      </a:r>
                    </a:p>
                  </a:txBody>
                  <a:tcPr marL="68580" marR="68580" marT="0" marB="0" anchor="ctr">
                    <a:solidFill>
                      <a:schemeClr val="accent2">
                        <a:lumMod val="60000"/>
                        <a:lumOff val="40000"/>
                      </a:schemeClr>
                    </a:solidFill>
                  </a:tcPr>
                </a:tc>
                <a:extLst>
                  <a:ext uri="{0D108BD9-81ED-4DB2-BD59-A6C34878D82A}">
                    <a16:rowId xmlns:a16="http://schemas.microsoft.com/office/drawing/2014/main" val="3771741607"/>
                  </a:ext>
                </a:extLst>
              </a:tr>
            </a:tbl>
          </a:graphicData>
        </a:graphic>
      </p:graphicFrame>
      <p:sp>
        <p:nvSpPr>
          <p:cNvPr id="15" name="TextBox 14">
            <a:extLst>
              <a:ext uri="{FF2B5EF4-FFF2-40B4-BE49-F238E27FC236}">
                <a16:creationId xmlns:a16="http://schemas.microsoft.com/office/drawing/2014/main" id="{1EA99BD2-A3B2-89A0-8C84-72B58B47136A}"/>
              </a:ext>
            </a:extLst>
          </p:cNvPr>
          <p:cNvSpPr txBox="1"/>
          <p:nvPr/>
        </p:nvSpPr>
        <p:spPr>
          <a:xfrm>
            <a:off x="1196673" y="5702961"/>
            <a:ext cx="5553764" cy="461665"/>
          </a:xfrm>
          <a:prstGeom prst="rect">
            <a:avLst/>
          </a:prstGeom>
          <a:noFill/>
        </p:spPr>
        <p:txBody>
          <a:bodyPr wrap="none" rtlCol="0">
            <a:spAutoFit/>
          </a:bodyPr>
          <a:lstStyle/>
          <a:p>
            <a:r>
              <a:rPr lang="en-HK" sz="2400" dirty="0">
                <a:highlight>
                  <a:srgbClr val="FFFFCC"/>
                </a:highlight>
              </a:rPr>
              <a:t>The model: Partition the points into groups</a:t>
            </a:r>
          </a:p>
        </p:txBody>
      </p:sp>
    </p:spTree>
    <p:extLst>
      <p:ext uri="{BB962C8B-B14F-4D97-AF65-F5344CB8AC3E}">
        <p14:creationId xmlns:p14="http://schemas.microsoft.com/office/powerpoint/2010/main" val="398896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25B92BB-DCD5-4BE5-AFA3-04E69CE7F2DC}"/>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sz="3600" kern="1200">
                <a:solidFill>
                  <a:schemeClr val="tx1"/>
                </a:solidFill>
                <a:latin typeface="+mj-lt"/>
                <a:ea typeface="+mj-ea"/>
                <a:cs typeface="+mj-cs"/>
              </a:rPr>
              <a:t>Reinforcement Learning</a:t>
            </a:r>
          </a:p>
        </p:txBody>
      </p:sp>
      <p:sp>
        <p:nvSpPr>
          <p:cNvPr id="6" name="Content Placeholder 5">
            <a:extLst>
              <a:ext uri="{FF2B5EF4-FFF2-40B4-BE49-F238E27FC236}">
                <a16:creationId xmlns:a16="http://schemas.microsoft.com/office/drawing/2014/main" id="{40FAE876-9650-4BC7-B995-D08704E91149}"/>
              </a:ext>
            </a:extLst>
          </p:cNvPr>
          <p:cNvSpPr>
            <a:spLocks noGrp="1"/>
          </p:cNvSpPr>
          <p:nvPr>
            <p:ph sz="half" idx="2"/>
          </p:nvPr>
        </p:nvSpPr>
        <p:spPr>
          <a:xfrm>
            <a:off x="643468" y="1782981"/>
            <a:ext cx="5127411" cy="4393982"/>
          </a:xfrm>
        </p:spPr>
        <p:txBody>
          <a:bodyPr vert="horz" lIns="91440" tIns="45720" rIns="91440" bIns="45720" rtlCol="0">
            <a:normAutofit/>
          </a:bodyPr>
          <a:lstStyle/>
          <a:p>
            <a:r>
              <a:rPr lang="en-US" dirty="0"/>
              <a:t>Reinforcement learning is learning what to do – how to map situations to actions – so as to maximize a numerical reward signal. </a:t>
            </a:r>
            <a:r>
              <a:rPr lang="en-US" dirty="0">
                <a:solidFill>
                  <a:srgbClr val="FF0000"/>
                </a:solidFill>
              </a:rPr>
              <a:t>The learner (agent) is not told which actions to take; instead, it must discover which actions yield the most reward by trying them</a:t>
            </a:r>
            <a:r>
              <a:rPr lang="en-US" dirty="0"/>
              <a:t>.</a:t>
            </a:r>
          </a:p>
        </p:txBody>
      </p:sp>
      <p:grpSp>
        <p:nvGrpSpPr>
          <p:cNvPr id="24"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5"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8" name="Picture 7">
            <a:extLst>
              <a:ext uri="{FF2B5EF4-FFF2-40B4-BE49-F238E27FC236}">
                <a16:creationId xmlns:a16="http://schemas.microsoft.com/office/drawing/2014/main" id="{72DE6CEB-F20A-8B3D-DA97-B2E63D30F8C3}"/>
              </a:ext>
            </a:extLst>
          </p:cNvPr>
          <p:cNvPicPr>
            <a:picLocks noChangeAspect="1"/>
          </p:cNvPicPr>
          <p:nvPr/>
        </p:nvPicPr>
        <p:blipFill>
          <a:blip r:embed="rId2"/>
          <a:stretch>
            <a:fillRect/>
          </a:stretch>
        </p:blipFill>
        <p:spPr>
          <a:xfrm>
            <a:off x="6578638" y="2441055"/>
            <a:ext cx="4718727" cy="2194517"/>
          </a:xfrm>
          <a:prstGeom prst="rect">
            <a:avLst/>
          </a:prstGeom>
        </p:spPr>
      </p:pic>
    </p:spTree>
    <p:extLst>
      <p:ext uri="{BB962C8B-B14F-4D97-AF65-F5344CB8AC3E}">
        <p14:creationId xmlns:p14="http://schemas.microsoft.com/office/powerpoint/2010/main" val="2259692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8200" y="229198"/>
            <a:ext cx="10515600" cy="1325563"/>
          </a:xfrm>
        </p:spPr>
        <p:txBody>
          <a:bodyPr>
            <a:normAutofit/>
          </a:bodyPr>
          <a:lstStyle/>
          <a:p>
            <a:pPr algn="ctr"/>
            <a:r>
              <a:rPr lang="en-US" dirty="0"/>
              <a:t>How to do Machine Learning?</a:t>
            </a:r>
            <a:br>
              <a:rPr lang="en-US" dirty="0"/>
            </a:br>
            <a:r>
              <a:rPr lang="en-US" dirty="0"/>
              <a:t>7 steps of Machine Learning</a:t>
            </a:r>
          </a:p>
        </p:txBody>
      </p:sp>
      <p:sp>
        <p:nvSpPr>
          <p:cNvPr id="7" name="Slide Number Placeholder 6"/>
          <p:cNvSpPr>
            <a:spLocks noGrp="1"/>
          </p:cNvSpPr>
          <p:nvPr>
            <p:ph type="sldNum" sz="quarter" idx="12"/>
          </p:nvPr>
        </p:nvSpPr>
        <p:spPr/>
        <p:txBody>
          <a:bodyPr/>
          <a:lstStyle/>
          <a:p>
            <a:fld id="{4D293FED-3968-494D-9506-17D4A14AF90C}" type="slidenum">
              <a:rPr lang="en-US" smtClean="0"/>
              <a:t>14</a:t>
            </a:fld>
            <a:endParaRPr lang="en-US"/>
          </a:p>
        </p:txBody>
      </p:sp>
      <p:grpSp>
        <p:nvGrpSpPr>
          <p:cNvPr id="3" name="Group 2">
            <a:extLst>
              <a:ext uri="{FF2B5EF4-FFF2-40B4-BE49-F238E27FC236}">
                <a16:creationId xmlns:a16="http://schemas.microsoft.com/office/drawing/2014/main" id="{9ED90F00-9BB5-48CB-A3C0-32EA3A25E366}"/>
              </a:ext>
            </a:extLst>
          </p:cNvPr>
          <p:cNvGrpSpPr/>
          <p:nvPr/>
        </p:nvGrpSpPr>
        <p:grpSpPr>
          <a:xfrm>
            <a:off x="4208690" y="1412776"/>
            <a:ext cx="5081609" cy="5383037"/>
            <a:chOff x="5190856" y="1484785"/>
            <a:chExt cx="5081609" cy="5383037"/>
          </a:xfrm>
        </p:grpSpPr>
        <p:grpSp>
          <p:nvGrpSpPr>
            <p:cNvPr id="12" name="Group 11"/>
            <p:cNvGrpSpPr/>
            <p:nvPr/>
          </p:nvGrpSpPr>
          <p:grpSpPr>
            <a:xfrm>
              <a:off x="5207836" y="1484785"/>
              <a:ext cx="5064629" cy="4412531"/>
              <a:chOff x="3683835" y="1680765"/>
              <a:chExt cx="5064629" cy="4412531"/>
            </a:xfrm>
          </p:grpSpPr>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835" y="1680765"/>
                <a:ext cx="5064629" cy="4412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4788024" y="5713213"/>
                <a:ext cx="1512168" cy="380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012432" y="3429024"/>
                <a:ext cx="927720" cy="1900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7516" y="4879681"/>
              <a:ext cx="81915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190856" y="5513025"/>
              <a:ext cx="1062599" cy="538609"/>
            </a:xfrm>
            <a:prstGeom prst="rect">
              <a:avLst/>
            </a:prstGeom>
            <a:solidFill>
              <a:schemeClr val="bg1"/>
            </a:solidFill>
          </p:spPr>
          <p:txBody>
            <a:bodyPr wrap="none" tIns="0" rtlCol="0">
              <a:spAutoFit/>
            </a:bodyPr>
            <a:lstStyle/>
            <a:p>
              <a:pPr algn="ctr"/>
              <a:r>
                <a:rPr lang="en-US" sz="1600" dirty="0"/>
                <a:t>Validation </a:t>
              </a:r>
              <a:br>
                <a:rPr lang="en-US" sz="1600" dirty="0"/>
              </a:br>
              <a:r>
                <a:rPr lang="en-US" sz="1600" dirty="0"/>
                <a:t>Data</a:t>
              </a:r>
            </a:p>
          </p:txBody>
        </p:sp>
        <p:pic>
          <p:nvPicPr>
            <p:cNvPr id="14338"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b="23360"/>
            <a:stretch/>
          </p:blipFill>
          <p:spPr bwMode="auto">
            <a:xfrm>
              <a:off x="6615671" y="5663725"/>
              <a:ext cx="904875" cy="6934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6968096" y="5430361"/>
              <a:ext cx="200025"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6"/>
            <p:cNvSpPr txBox="1"/>
            <p:nvPr/>
          </p:nvSpPr>
          <p:spPr>
            <a:xfrm>
              <a:off x="6286078" y="6329213"/>
              <a:ext cx="1638755" cy="538609"/>
            </a:xfrm>
            <a:prstGeom prst="rect">
              <a:avLst/>
            </a:prstGeom>
            <a:solidFill>
              <a:schemeClr val="bg1"/>
            </a:solidFill>
          </p:spPr>
          <p:txBody>
            <a:bodyPr wrap="square" tIns="0" rtlCol="0">
              <a:spAutoFit/>
            </a:bodyPr>
            <a:lstStyle/>
            <a:p>
              <a:pPr algn="ctr"/>
              <a:r>
                <a:rPr lang="en-US" sz="1600" dirty="0"/>
                <a:t>Testing/Unseen Data</a:t>
              </a:r>
            </a:p>
          </p:txBody>
        </p:sp>
      </p:grpSp>
      <p:sp>
        <p:nvSpPr>
          <p:cNvPr id="16" name="TextBox 15">
            <a:extLst>
              <a:ext uri="{FF2B5EF4-FFF2-40B4-BE49-F238E27FC236}">
                <a16:creationId xmlns:a16="http://schemas.microsoft.com/office/drawing/2014/main" id="{C5C8C6AB-6129-4F9D-9526-E90C0D6D7EF3}"/>
              </a:ext>
            </a:extLst>
          </p:cNvPr>
          <p:cNvSpPr txBox="1"/>
          <p:nvPr/>
        </p:nvSpPr>
        <p:spPr>
          <a:xfrm>
            <a:off x="3141035" y="1638707"/>
            <a:ext cx="2686930" cy="646331"/>
          </a:xfrm>
          <a:prstGeom prst="rect">
            <a:avLst/>
          </a:prstGeom>
          <a:noFill/>
        </p:spPr>
        <p:txBody>
          <a:bodyPr wrap="square">
            <a:spAutoFit/>
          </a:bodyPr>
          <a:lstStyle/>
          <a:p>
            <a:pPr marL="457200" indent="-457200">
              <a:buFont typeface="+mj-lt"/>
              <a:buAutoNum type="arabicPeriod"/>
            </a:pPr>
            <a:r>
              <a:rPr lang="en-US" sz="1800" dirty="0"/>
              <a:t>Gathering data</a:t>
            </a:r>
          </a:p>
          <a:p>
            <a:pPr marL="457200" indent="-457200">
              <a:buFont typeface="+mj-lt"/>
              <a:buAutoNum type="arabicPeriod"/>
            </a:pPr>
            <a:r>
              <a:rPr lang="en-US" sz="1800" dirty="0"/>
              <a:t>Data preparation</a:t>
            </a:r>
          </a:p>
        </p:txBody>
      </p:sp>
      <p:sp>
        <p:nvSpPr>
          <p:cNvPr id="20" name="TextBox 19">
            <a:extLst>
              <a:ext uri="{FF2B5EF4-FFF2-40B4-BE49-F238E27FC236}">
                <a16:creationId xmlns:a16="http://schemas.microsoft.com/office/drawing/2014/main" id="{043A45EC-03A1-4A57-8E1E-B3356AEFD260}"/>
              </a:ext>
            </a:extLst>
          </p:cNvPr>
          <p:cNvSpPr txBox="1"/>
          <p:nvPr/>
        </p:nvSpPr>
        <p:spPr>
          <a:xfrm>
            <a:off x="3141035" y="3267899"/>
            <a:ext cx="1954481" cy="646331"/>
          </a:xfrm>
          <a:prstGeom prst="rect">
            <a:avLst/>
          </a:prstGeom>
          <a:noFill/>
        </p:spPr>
        <p:txBody>
          <a:bodyPr wrap="square">
            <a:spAutoFit/>
          </a:bodyPr>
          <a:lstStyle/>
          <a:p>
            <a:pPr marL="457200" indent="-457200">
              <a:buFont typeface="+mj-lt"/>
              <a:buAutoNum type="arabicPeriod" startAt="3"/>
            </a:pPr>
            <a:r>
              <a:rPr lang="en-US" sz="1800" dirty="0"/>
              <a:t>Choosing a ML algorithm</a:t>
            </a:r>
          </a:p>
        </p:txBody>
      </p:sp>
      <p:sp>
        <p:nvSpPr>
          <p:cNvPr id="22" name="TextBox 21">
            <a:extLst>
              <a:ext uri="{FF2B5EF4-FFF2-40B4-BE49-F238E27FC236}">
                <a16:creationId xmlns:a16="http://schemas.microsoft.com/office/drawing/2014/main" id="{53C313B1-FB12-4B37-8245-0DDB5E82A94E}"/>
              </a:ext>
            </a:extLst>
          </p:cNvPr>
          <p:cNvSpPr txBox="1"/>
          <p:nvPr/>
        </p:nvSpPr>
        <p:spPr>
          <a:xfrm>
            <a:off x="3141035" y="4212805"/>
            <a:ext cx="6098058" cy="369332"/>
          </a:xfrm>
          <a:prstGeom prst="rect">
            <a:avLst/>
          </a:prstGeom>
          <a:noFill/>
        </p:spPr>
        <p:txBody>
          <a:bodyPr wrap="square">
            <a:spAutoFit/>
          </a:bodyPr>
          <a:lstStyle/>
          <a:p>
            <a:pPr marL="457200" indent="-457200">
              <a:buFont typeface="+mj-lt"/>
              <a:buAutoNum type="arabicPeriod" startAt="4"/>
            </a:pPr>
            <a:r>
              <a:rPr lang="en-US" sz="1800" dirty="0"/>
              <a:t>Training the model</a:t>
            </a:r>
          </a:p>
        </p:txBody>
      </p:sp>
      <p:sp>
        <p:nvSpPr>
          <p:cNvPr id="24" name="TextBox 23">
            <a:extLst>
              <a:ext uri="{FF2B5EF4-FFF2-40B4-BE49-F238E27FC236}">
                <a16:creationId xmlns:a16="http://schemas.microsoft.com/office/drawing/2014/main" id="{75414F76-16D1-4419-9D50-B5398C611822}"/>
              </a:ext>
            </a:extLst>
          </p:cNvPr>
          <p:cNvSpPr txBox="1"/>
          <p:nvPr/>
        </p:nvSpPr>
        <p:spPr>
          <a:xfrm>
            <a:off x="2351584" y="5113058"/>
            <a:ext cx="1865278" cy="369332"/>
          </a:xfrm>
          <a:prstGeom prst="rect">
            <a:avLst/>
          </a:prstGeom>
          <a:noFill/>
        </p:spPr>
        <p:txBody>
          <a:bodyPr wrap="square">
            <a:spAutoFit/>
          </a:bodyPr>
          <a:lstStyle/>
          <a:p>
            <a:pPr marL="457200" indent="-457200">
              <a:buFont typeface="+mj-lt"/>
              <a:buAutoNum type="arabicPeriod" startAt="5"/>
            </a:pPr>
            <a:r>
              <a:rPr lang="en-US" sz="1800" dirty="0"/>
              <a:t>Evaluation</a:t>
            </a:r>
          </a:p>
        </p:txBody>
      </p:sp>
      <p:sp>
        <p:nvSpPr>
          <p:cNvPr id="26" name="TextBox 25">
            <a:extLst>
              <a:ext uri="{FF2B5EF4-FFF2-40B4-BE49-F238E27FC236}">
                <a16:creationId xmlns:a16="http://schemas.microsoft.com/office/drawing/2014/main" id="{14809CE4-D431-40C2-B96E-A860620ECEEA}"/>
              </a:ext>
            </a:extLst>
          </p:cNvPr>
          <p:cNvSpPr txBox="1"/>
          <p:nvPr/>
        </p:nvSpPr>
        <p:spPr>
          <a:xfrm>
            <a:off x="7346845" y="1853180"/>
            <a:ext cx="2686930" cy="646331"/>
          </a:xfrm>
          <a:prstGeom prst="rect">
            <a:avLst/>
          </a:prstGeom>
          <a:noFill/>
        </p:spPr>
        <p:txBody>
          <a:bodyPr wrap="square">
            <a:spAutoFit/>
          </a:bodyPr>
          <a:lstStyle/>
          <a:p>
            <a:pPr marL="457200" indent="-457200">
              <a:buFont typeface="+mj-lt"/>
              <a:buAutoNum type="arabicPeriod" startAt="6"/>
            </a:pPr>
            <a:r>
              <a:rPr lang="en-US" dirty="0"/>
              <a:t>(Hyper)p</a:t>
            </a:r>
            <a:r>
              <a:rPr lang="en-US" sz="1800" dirty="0"/>
              <a:t>arameter tuning</a:t>
            </a:r>
          </a:p>
        </p:txBody>
      </p:sp>
      <p:sp>
        <p:nvSpPr>
          <p:cNvPr id="28" name="TextBox 27">
            <a:extLst>
              <a:ext uri="{FF2B5EF4-FFF2-40B4-BE49-F238E27FC236}">
                <a16:creationId xmlns:a16="http://schemas.microsoft.com/office/drawing/2014/main" id="{B5765041-3C76-4972-B6E6-44DB3A71DBDB}"/>
              </a:ext>
            </a:extLst>
          </p:cNvPr>
          <p:cNvSpPr txBox="1"/>
          <p:nvPr/>
        </p:nvSpPr>
        <p:spPr>
          <a:xfrm>
            <a:off x="2352797" y="6308726"/>
            <a:ext cx="2975399" cy="378309"/>
          </a:xfrm>
          <a:prstGeom prst="rect">
            <a:avLst/>
          </a:prstGeom>
          <a:noFill/>
        </p:spPr>
        <p:txBody>
          <a:bodyPr wrap="square">
            <a:spAutoFit/>
          </a:bodyPr>
          <a:lstStyle/>
          <a:p>
            <a:pPr marL="457200" indent="-457200">
              <a:buFont typeface="+mj-lt"/>
              <a:buAutoNum type="arabicPeriod" startAt="7"/>
            </a:pPr>
            <a:r>
              <a:rPr lang="en-US" sz="1800" dirty="0"/>
              <a:t>Predicting unseen data</a:t>
            </a:r>
          </a:p>
        </p:txBody>
      </p:sp>
    </p:spTree>
    <p:extLst>
      <p:ext uri="{BB962C8B-B14F-4D97-AF65-F5344CB8AC3E}">
        <p14:creationId xmlns:p14="http://schemas.microsoft.com/office/powerpoint/2010/main" val="289224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2" grpId="0"/>
      <p:bldP spid="24" grpId="0"/>
      <p:bldP spid="26" grpId="0"/>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C5E25-05D3-EC27-F776-2015184E8ECF}"/>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466DC71B-5624-06AA-9709-FCC5844EF38B}"/>
              </a:ext>
            </a:extLst>
          </p:cNvPr>
          <p:cNvSpPr>
            <a:spLocks noGrp="1"/>
          </p:cNvSpPr>
          <p:nvPr>
            <p:ph type="title"/>
          </p:nvPr>
        </p:nvSpPr>
        <p:spPr>
          <a:xfrm>
            <a:off x="838200" y="229198"/>
            <a:ext cx="10515600" cy="1325563"/>
          </a:xfrm>
        </p:spPr>
        <p:txBody>
          <a:bodyPr>
            <a:normAutofit/>
          </a:bodyPr>
          <a:lstStyle/>
          <a:p>
            <a:pPr algn="ctr"/>
            <a:r>
              <a:rPr lang="en-US" dirty="0"/>
              <a:t>How to do Machine Learning?</a:t>
            </a:r>
            <a:br>
              <a:rPr lang="en-US" dirty="0"/>
            </a:br>
            <a:r>
              <a:rPr lang="en-US" dirty="0"/>
              <a:t>7 steps of Machine Learning</a:t>
            </a:r>
          </a:p>
        </p:txBody>
      </p:sp>
      <p:sp>
        <p:nvSpPr>
          <p:cNvPr id="7" name="Slide Number Placeholder 6">
            <a:extLst>
              <a:ext uri="{FF2B5EF4-FFF2-40B4-BE49-F238E27FC236}">
                <a16:creationId xmlns:a16="http://schemas.microsoft.com/office/drawing/2014/main" id="{453591EF-BC69-4916-88DD-9C7F5D010C54}"/>
              </a:ext>
            </a:extLst>
          </p:cNvPr>
          <p:cNvSpPr>
            <a:spLocks noGrp="1"/>
          </p:cNvSpPr>
          <p:nvPr>
            <p:ph type="sldNum" sz="quarter" idx="12"/>
          </p:nvPr>
        </p:nvSpPr>
        <p:spPr/>
        <p:txBody>
          <a:bodyPr/>
          <a:lstStyle/>
          <a:p>
            <a:fld id="{4D293FED-3968-494D-9506-17D4A14AF90C}" type="slidenum">
              <a:rPr lang="en-US" smtClean="0"/>
              <a:t>15</a:t>
            </a:fld>
            <a:endParaRPr lang="en-US"/>
          </a:p>
        </p:txBody>
      </p:sp>
      <p:grpSp>
        <p:nvGrpSpPr>
          <p:cNvPr id="3" name="Group 2">
            <a:extLst>
              <a:ext uri="{FF2B5EF4-FFF2-40B4-BE49-F238E27FC236}">
                <a16:creationId xmlns:a16="http://schemas.microsoft.com/office/drawing/2014/main" id="{B32C307B-6481-62F4-4B0D-F3C2F0F1E112}"/>
              </a:ext>
            </a:extLst>
          </p:cNvPr>
          <p:cNvGrpSpPr/>
          <p:nvPr/>
        </p:nvGrpSpPr>
        <p:grpSpPr>
          <a:xfrm>
            <a:off x="4208690" y="1412776"/>
            <a:ext cx="5081609" cy="5383037"/>
            <a:chOff x="5190856" y="1484785"/>
            <a:chExt cx="5081609" cy="5383037"/>
          </a:xfrm>
        </p:grpSpPr>
        <p:grpSp>
          <p:nvGrpSpPr>
            <p:cNvPr id="12" name="Group 11">
              <a:extLst>
                <a:ext uri="{FF2B5EF4-FFF2-40B4-BE49-F238E27FC236}">
                  <a16:creationId xmlns:a16="http://schemas.microsoft.com/office/drawing/2014/main" id="{F762E89D-CB7E-0E3F-93A6-1D2C88CD2193}"/>
                </a:ext>
              </a:extLst>
            </p:cNvPr>
            <p:cNvGrpSpPr/>
            <p:nvPr/>
          </p:nvGrpSpPr>
          <p:grpSpPr>
            <a:xfrm>
              <a:off x="5207836" y="1484785"/>
              <a:ext cx="5064629" cy="4412531"/>
              <a:chOff x="3683835" y="1680765"/>
              <a:chExt cx="5064629" cy="4412531"/>
            </a:xfrm>
          </p:grpSpPr>
          <p:pic>
            <p:nvPicPr>
              <p:cNvPr id="6148" name="Picture 4">
                <a:extLst>
                  <a:ext uri="{FF2B5EF4-FFF2-40B4-BE49-F238E27FC236}">
                    <a16:creationId xmlns:a16="http://schemas.microsoft.com/office/drawing/2014/main" id="{D93A4711-928D-D58E-E624-F4B4FF709E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835" y="1680765"/>
                <a:ext cx="5064629" cy="4412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a:extLst>
                  <a:ext uri="{FF2B5EF4-FFF2-40B4-BE49-F238E27FC236}">
                    <a16:creationId xmlns:a16="http://schemas.microsoft.com/office/drawing/2014/main" id="{362F3F47-C56B-82FA-E41E-F2D67480ECDA}"/>
                  </a:ext>
                </a:extLst>
              </p:cNvPr>
              <p:cNvSpPr/>
              <p:nvPr/>
            </p:nvSpPr>
            <p:spPr>
              <a:xfrm>
                <a:off x="4788024" y="5713213"/>
                <a:ext cx="1512168" cy="380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8747DAE-B1DB-0CD5-B4AA-DFD2D2D207EC}"/>
                  </a:ext>
                </a:extLst>
              </p:cNvPr>
              <p:cNvSpPr/>
              <p:nvPr/>
            </p:nvSpPr>
            <p:spPr>
              <a:xfrm>
                <a:off x="5012432" y="3429024"/>
                <a:ext cx="927720" cy="1900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5">
              <a:extLst>
                <a:ext uri="{FF2B5EF4-FFF2-40B4-BE49-F238E27FC236}">
                  <a16:creationId xmlns:a16="http://schemas.microsoft.com/office/drawing/2014/main" id="{7C4D11A7-BD18-4395-CBBA-317893E8C4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7516" y="4879681"/>
              <a:ext cx="81915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id="{00FB48F1-B1A0-83C8-3574-70196D53BE1F}"/>
                </a:ext>
              </a:extLst>
            </p:cNvPr>
            <p:cNvSpPr txBox="1"/>
            <p:nvPr/>
          </p:nvSpPr>
          <p:spPr>
            <a:xfrm>
              <a:off x="5190856" y="5513025"/>
              <a:ext cx="1062599" cy="538609"/>
            </a:xfrm>
            <a:prstGeom prst="rect">
              <a:avLst/>
            </a:prstGeom>
            <a:solidFill>
              <a:schemeClr val="bg1"/>
            </a:solidFill>
          </p:spPr>
          <p:txBody>
            <a:bodyPr wrap="none" tIns="0" rtlCol="0">
              <a:spAutoFit/>
            </a:bodyPr>
            <a:lstStyle/>
            <a:p>
              <a:pPr algn="ctr"/>
              <a:r>
                <a:rPr lang="en-US" sz="1600" dirty="0"/>
                <a:t>Validation </a:t>
              </a:r>
              <a:br>
                <a:rPr lang="en-US" sz="1600" dirty="0"/>
              </a:br>
              <a:r>
                <a:rPr lang="en-US" sz="1600" dirty="0"/>
                <a:t>Data</a:t>
              </a:r>
            </a:p>
          </p:txBody>
        </p:sp>
        <p:pic>
          <p:nvPicPr>
            <p:cNvPr id="14338" name="Picture 2">
              <a:extLst>
                <a:ext uri="{FF2B5EF4-FFF2-40B4-BE49-F238E27FC236}">
                  <a16:creationId xmlns:a16="http://schemas.microsoft.com/office/drawing/2014/main" id="{FB7E7E2D-5C24-6D8F-B578-4C98DC195C4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3360"/>
            <a:stretch/>
          </p:blipFill>
          <p:spPr bwMode="auto">
            <a:xfrm>
              <a:off x="6615671" y="5663725"/>
              <a:ext cx="904875" cy="6934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0" name="Picture 4">
              <a:extLst>
                <a:ext uri="{FF2B5EF4-FFF2-40B4-BE49-F238E27FC236}">
                  <a16:creationId xmlns:a16="http://schemas.microsoft.com/office/drawing/2014/main" id="{0864AC31-AC5F-993F-0C7C-21DC5AB50D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6968096" y="5430361"/>
              <a:ext cx="200025"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6">
              <a:extLst>
                <a:ext uri="{FF2B5EF4-FFF2-40B4-BE49-F238E27FC236}">
                  <a16:creationId xmlns:a16="http://schemas.microsoft.com/office/drawing/2014/main" id="{759C4EE8-A7EF-896C-12CB-337379BB4610}"/>
                </a:ext>
              </a:extLst>
            </p:cNvPr>
            <p:cNvSpPr txBox="1"/>
            <p:nvPr/>
          </p:nvSpPr>
          <p:spPr>
            <a:xfrm>
              <a:off x="6286078" y="6329213"/>
              <a:ext cx="1638755" cy="538609"/>
            </a:xfrm>
            <a:prstGeom prst="rect">
              <a:avLst/>
            </a:prstGeom>
            <a:solidFill>
              <a:schemeClr val="bg1"/>
            </a:solidFill>
          </p:spPr>
          <p:txBody>
            <a:bodyPr wrap="square" tIns="0" rtlCol="0">
              <a:spAutoFit/>
            </a:bodyPr>
            <a:lstStyle/>
            <a:p>
              <a:pPr algn="ctr"/>
              <a:r>
                <a:rPr lang="en-US" sz="1600" dirty="0"/>
                <a:t>Testing/Unseen Data</a:t>
              </a:r>
            </a:p>
          </p:txBody>
        </p:sp>
      </p:grpSp>
      <p:sp>
        <p:nvSpPr>
          <p:cNvPr id="16" name="TextBox 15">
            <a:extLst>
              <a:ext uri="{FF2B5EF4-FFF2-40B4-BE49-F238E27FC236}">
                <a16:creationId xmlns:a16="http://schemas.microsoft.com/office/drawing/2014/main" id="{AB5D0011-E0C3-F8B9-50AA-896545D7045B}"/>
              </a:ext>
            </a:extLst>
          </p:cNvPr>
          <p:cNvSpPr txBox="1"/>
          <p:nvPr/>
        </p:nvSpPr>
        <p:spPr>
          <a:xfrm>
            <a:off x="3141035" y="1638707"/>
            <a:ext cx="2686930" cy="646331"/>
          </a:xfrm>
          <a:prstGeom prst="rect">
            <a:avLst/>
          </a:prstGeom>
          <a:noFill/>
        </p:spPr>
        <p:txBody>
          <a:bodyPr wrap="square">
            <a:spAutoFit/>
          </a:bodyPr>
          <a:lstStyle/>
          <a:p>
            <a:pPr marL="457200" indent="-457200">
              <a:buFont typeface="+mj-lt"/>
              <a:buAutoNum type="arabicPeriod"/>
            </a:pPr>
            <a:r>
              <a:rPr lang="en-US" sz="1800" dirty="0">
                <a:solidFill>
                  <a:srgbClr val="FF0000"/>
                </a:solidFill>
              </a:rPr>
              <a:t>Gathering data</a:t>
            </a:r>
          </a:p>
          <a:p>
            <a:pPr marL="457200" indent="-457200">
              <a:buFont typeface="+mj-lt"/>
              <a:buAutoNum type="arabicPeriod"/>
            </a:pPr>
            <a:r>
              <a:rPr lang="en-US" sz="1800" dirty="0"/>
              <a:t>Data preparation</a:t>
            </a:r>
          </a:p>
        </p:txBody>
      </p:sp>
      <p:sp>
        <p:nvSpPr>
          <p:cNvPr id="20" name="TextBox 19">
            <a:extLst>
              <a:ext uri="{FF2B5EF4-FFF2-40B4-BE49-F238E27FC236}">
                <a16:creationId xmlns:a16="http://schemas.microsoft.com/office/drawing/2014/main" id="{45A2D7EC-99CE-6EE2-58CF-9EAE33E4D760}"/>
              </a:ext>
            </a:extLst>
          </p:cNvPr>
          <p:cNvSpPr txBox="1"/>
          <p:nvPr/>
        </p:nvSpPr>
        <p:spPr>
          <a:xfrm>
            <a:off x="3141035" y="3267899"/>
            <a:ext cx="1954481" cy="646331"/>
          </a:xfrm>
          <a:prstGeom prst="rect">
            <a:avLst/>
          </a:prstGeom>
          <a:noFill/>
        </p:spPr>
        <p:txBody>
          <a:bodyPr wrap="square">
            <a:spAutoFit/>
          </a:bodyPr>
          <a:lstStyle/>
          <a:p>
            <a:pPr marL="457200" indent="-457200">
              <a:buFont typeface="+mj-lt"/>
              <a:buAutoNum type="arabicPeriod" startAt="3"/>
            </a:pPr>
            <a:r>
              <a:rPr lang="en-US" sz="1800" dirty="0"/>
              <a:t>Choosing a ML algorithm</a:t>
            </a:r>
          </a:p>
        </p:txBody>
      </p:sp>
      <p:sp>
        <p:nvSpPr>
          <p:cNvPr id="22" name="TextBox 21">
            <a:extLst>
              <a:ext uri="{FF2B5EF4-FFF2-40B4-BE49-F238E27FC236}">
                <a16:creationId xmlns:a16="http://schemas.microsoft.com/office/drawing/2014/main" id="{90F4C0F2-F011-115B-64B6-509A2042A4D7}"/>
              </a:ext>
            </a:extLst>
          </p:cNvPr>
          <p:cNvSpPr txBox="1"/>
          <p:nvPr/>
        </p:nvSpPr>
        <p:spPr>
          <a:xfrm>
            <a:off x="3141035" y="4212805"/>
            <a:ext cx="6098058" cy="369332"/>
          </a:xfrm>
          <a:prstGeom prst="rect">
            <a:avLst/>
          </a:prstGeom>
          <a:noFill/>
        </p:spPr>
        <p:txBody>
          <a:bodyPr wrap="square">
            <a:spAutoFit/>
          </a:bodyPr>
          <a:lstStyle/>
          <a:p>
            <a:pPr marL="457200" indent="-457200">
              <a:buFont typeface="+mj-lt"/>
              <a:buAutoNum type="arabicPeriod" startAt="4"/>
            </a:pPr>
            <a:r>
              <a:rPr lang="en-US" sz="1800" dirty="0"/>
              <a:t>Training the model</a:t>
            </a:r>
          </a:p>
        </p:txBody>
      </p:sp>
      <p:sp>
        <p:nvSpPr>
          <p:cNvPr id="24" name="TextBox 23">
            <a:extLst>
              <a:ext uri="{FF2B5EF4-FFF2-40B4-BE49-F238E27FC236}">
                <a16:creationId xmlns:a16="http://schemas.microsoft.com/office/drawing/2014/main" id="{D07B5AE2-44EF-6891-04E2-D966DD15ADAE}"/>
              </a:ext>
            </a:extLst>
          </p:cNvPr>
          <p:cNvSpPr txBox="1"/>
          <p:nvPr/>
        </p:nvSpPr>
        <p:spPr>
          <a:xfrm>
            <a:off x="2351584" y="5113058"/>
            <a:ext cx="1865278" cy="369332"/>
          </a:xfrm>
          <a:prstGeom prst="rect">
            <a:avLst/>
          </a:prstGeom>
          <a:noFill/>
        </p:spPr>
        <p:txBody>
          <a:bodyPr wrap="square">
            <a:spAutoFit/>
          </a:bodyPr>
          <a:lstStyle/>
          <a:p>
            <a:pPr marL="457200" indent="-457200">
              <a:buFont typeface="+mj-lt"/>
              <a:buAutoNum type="arabicPeriod" startAt="5"/>
            </a:pPr>
            <a:r>
              <a:rPr lang="en-US" sz="1800" dirty="0"/>
              <a:t>Evaluation</a:t>
            </a:r>
          </a:p>
        </p:txBody>
      </p:sp>
      <p:sp>
        <p:nvSpPr>
          <p:cNvPr id="26" name="TextBox 25">
            <a:extLst>
              <a:ext uri="{FF2B5EF4-FFF2-40B4-BE49-F238E27FC236}">
                <a16:creationId xmlns:a16="http://schemas.microsoft.com/office/drawing/2014/main" id="{81BFE251-2EDF-DFC6-58CC-A4B5E5101F2B}"/>
              </a:ext>
            </a:extLst>
          </p:cNvPr>
          <p:cNvSpPr txBox="1"/>
          <p:nvPr/>
        </p:nvSpPr>
        <p:spPr>
          <a:xfrm>
            <a:off x="7346845" y="1853180"/>
            <a:ext cx="2686930" cy="646331"/>
          </a:xfrm>
          <a:prstGeom prst="rect">
            <a:avLst/>
          </a:prstGeom>
          <a:noFill/>
        </p:spPr>
        <p:txBody>
          <a:bodyPr wrap="square">
            <a:spAutoFit/>
          </a:bodyPr>
          <a:lstStyle/>
          <a:p>
            <a:pPr marL="457200" indent="-457200">
              <a:buFont typeface="+mj-lt"/>
              <a:buAutoNum type="arabicPeriod" startAt="6"/>
            </a:pPr>
            <a:r>
              <a:rPr lang="en-US" dirty="0"/>
              <a:t>(Hyper)p</a:t>
            </a:r>
            <a:r>
              <a:rPr lang="en-US" sz="1800" dirty="0"/>
              <a:t>arameter tuning</a:t>
            </a:r>
          </a:p>
        </p:txBody>
      </p:sp>
      <p:sp>
        <p:nvSpPr>
          <p:cNvPr id="28" name="TextBox 27">
            <a:extLst>
              <a:ext uri="{FF2B5EF4-FFF2-40B4-BE49-F238E27FC236}">
                <a16:creationId xmlns:a16="http://schemas.microsoft.com/office/drawing/2014/main" id="{05F0009F-9985-19B4-E26D-01FC65811D7F}"/>
              </a:ext>
            </a:extLst>
          </p:cNvPr>
          <p:cNvSpPr txBox="1"/>
          <p:nvPr/>
        </p:nvSpPr>
        <p:spPr>
          <a:xfrm>
            <a:off x="2352797" y="6308726"/>
            <a:ext cx="2975399" cy="378309"/>
          </a:xfrm>
          <a:prstGeom prst="rect">
            <a:avLst/>
          </a:prstGeom>
          <a:noFill/>
        </p:spPr>
        <p:txBody>
          <a:bodyPr wrap="square">
            <a:spAutoFit/>
          </a:bodyPr>
          <a:lstStyle/>
          <a:p>
            <a:pPr marL="457200" indent="-457200">
              <a:buFont typeface="+mj-lt"/>
              <a:buAutoNum type="arabicPeriod" startAt="7"/>
            </a:pPr>
            <a:r>
              <a:rPr lang="en-US" sz="1800" dirty="0"/>
              <a:t>Predicting unseen data</a:t>
            </a:r>
          </a:p>
        </p:txBody>
      </p:sp>
    </p:spTree>
    <p:extLst>
      <p:ext uri="{BB962C8B-B14F-4D97-AF65-F5344CB8AC3E}">
        <p14:creationId xmlns:p14="http://schemas.microsoft.com/office/powerpoint/2010/main" val="144784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2" grpId="0"/>
      <p:bldP spid="24" grpId="0"/>
      <p:bldP spid="26" grpId="0"/>
      <p:bldP spid="2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6095C-7878-3DF5-9181-CF7A1E62D104}"/>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76B58C4E-DC25-0119-D663-969B2775E156}"/>
              </a:ext>
            </a:extLst>
          </p:cNvPr>
          <p:cNvSpPr>
            <a:spLocks noGrp="1"/>
          </p:cNvSpPr>
          <p:nvPr>
            <p:ph type="title"/>
          </p:nvPr>
        </p:nvSpPr>
        <p:spPr>
          <a:xfrm>
            <a:off x="838200" y="229198"/>
            <a:ext cx="10515600" cy="1325563"/>
          </a:xfrm>
        </p:spPr>
        <p:txBody>
          <a:bodyPr>
            <a:normAutofit/>
          </a:bodyPr>
          <a:lstStyle/>
          <a:p>
            <a:pPr algn="ctr"/>
            <a:r>
              <a:rPr lang="en-US" dirty="0"/>
              <a:t>How to do Machine Learning?</a:t>
            </a:r>
            <a:br>
              <a:rPr lang="en-US" dirty="0"/>
            </a:br>
            <a:r>
              <a:rPr lang="en-US" dirty="0"/>
              <a:t>7 steps of Machine Learning</a:t>
            </a:r>
          </a:p>
        </p:txBody>
      </p:sp>
      <p:sp>
        <p:nvSpPr>
          <p:cNvPr id="7" name="Slide Number Placeholder 6">
            <a:extLst>
              <a:ext uri="{FF2B5EF4-FFF2-40B4-BE49-F238E27FC236}">
                <a16:creationId xmlns:a16="http://schemas.microsoft.com/office/drawing/2014/main" id="{391E4D46-BE50-3D8C-5577-070E544A0E97}"/>
              </a:ext>
            </a:extLst>
          </p:cNvPr>
          <p:cNvSpPr>
            <a:spLocks noGrp="1"/>
          </p:cNvSpPr>
          <p:nvPr>
            <p:ph type="sldNum" sz="quarter" idx="12"/>
          </p:nvPr>
        </p:nvSpPr>
        <p:spPr/>
        <p:txBody>
          <a:bodyPr/>
          <a:lstStyle/>
          <a:p>
            <a:fld id="{4D293FED-3968-494D-9506-17D4A14AF90C}" type="slidenum">
              <a:rPr lang="en-US" smtClean="0"/>
              <a:t>16</a:t>
            </a:fld>
            <a:endParaRPr lang="en-US"/>
          </a:p>
        </p:txBody>
      </p:sp>
      <p:grpSp>
        <p:nvGrpSpPr>
          <p:cNvPr id="3" name="Group 2">
            <a:extLst>
              <a:ext uri="{FF2B5EF4-FFF2-40B4-BE49-F238E27FC236}">
                <a16:creationId xmlns:a16="http://schemas.microsoft.com/office/drawing/2014/main" id="{3319408F-08C5-F24E-85A3-BE955DE3C561}"/>
              </a:ext>
            </a:extLst>
          </p:cNvPr>
          <p:cNvGrpSpPr/>
          <p:nvPr/>
        </p:nvGrpSpPr>
        <p:grpSpPr>
          <a:xfrm>
            <a:off x="4208690" y="1412776"/>
            <a:ext cx="5081609" cy="5383037"/>
            <a:chOff x="5190856" y="1484785"/>
            <a:chExt cx="5081609" cy="5383037"/>
          </a:xfrm>
        </p:grpSpPr>
        <p:grpSp>
          <p:nvGrpSpPr>
            <p:cNvPr id="12" name="Group 11">
              <a:extLst>
                <a:ext uri="{FF2B5EF4-FFF2-40B4-BE49-F238E27FC236}">
                  <a16:creationId xmlns:a16="http://schemas.microsoft.com/office/drawing/2014/main" id="{13B9BC82-DF5E-3FC8-9AE3-646AD3B5C4BB}"/>
                </a:ext>
              </a:extLst>
            </p:cNvPr>
            <p:cNvGrpSpPr/>
            <p:nvPr/>
          </p:nvGrpSpPr>
          <p:grpSpPr>
            <a:xfrm>
              <a:off x="5207836" y="1484785"/>
              <a:ext cx="5064629" cy="4412531"/>
              <a:chOff x="3683835" y="1680765"/>
              <a:chExt cx="5064629" cy="4412531"/>
            </a:xfrm>
          </p:grpSpPr>
          <p:pic>
            <p:nvPicPr>
              <p:cNvPr id="6148" name="Picture 4">
                <a:extLst>
                  <a:ext uri="{FF2B5EF4-FFF2-40B4-BE49-F238E27FC236}">
                    <a16:creationId xmlns:a16="http://schemas.microsoft.com/office/drawing/2014/main" id="{904A9E6A-2F9A-279C-6065-8F4A582D47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835" y="1680765"/>
                <a:ext cx="5064629" cy="4412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a:extLst>
                  <a:ext uri="{FF2B5EF4-FFF2-40B4-BE49-F238E27FC236}">
                    <a16:creationId xmlns:a16="http://schemas.microsoft.com/office/drawing/2014/main" id="{B9D2376B-11B8-F838-652B-842805AC9F09}"/>
                  </a:ext>
                </a:extLst>
              </p:cNvPr>
              <p:cNvSpPr/>
              <p:nvPr/>
            </p:nvSpPr>
            <p:spPr>
              <a:xfrm>
                <a:off x="4788024" y="5713213"/>
                <a:ext cx="1512168" cy="380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E3FD538-BE16-F617-6B6A-AB2D11BF6832}"/>
                  </a:ext>
                </a:extLst>
              </p:cNvPr>
              <p:cNvSpPr/>
              <p:nvPr/>
            </p:nvSpPr>
            <p:spPr>
              <a:xfrm>
                <a:off x="5012432" y="3429024"/>
                <a:ext cx="927720" cy="1900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5">
              <a:extLst>
                <a:ext uri="{FF2B5EF4-FFF2-40B4-BE49-F238E27FC236}">
                  <a16:creationId xmlns:a16="http://schemas.microsoft.com/office/drawing/2014/main" id="{4971D6F2-B93A-EB53-C718-09046FFD59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7516" y="4879681"/>
              <a:ext cx="81915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id="{4D9A14D8-9DAD-1A1C-12E7-1DD7748F3CCC}"/>
                </a:ext>
              </a:extLst>
            </p:cNvPr>
            <p:cNvSpPr txBox="1"/>
            <p:nvPr/>
          </p:nvSpPr>
          <p:spPr>
            <a:xfrm>
              <a:off x="5190856" y="5513025"/>
              <a:ext cx="1062599" cy="538609"/>
            </a:xfrm>
            <a:prstGeom prst="rect">
              <a:avLst/>
            </a:prstGeom>
            <a:solidFill>
              <a:schemeClr val="bg1"/>
            </a:solidFill>
          </p:spPr>
          <p:txBody>
            <a:bodyPr wrap="none" tIns="0" rtlCol="0">
              <a:spAutoFit/>
            </a:bodyPr>
            <a:lstStyle/>
            <a:p>
              <a:pPr algn="ctr"/>
              <a:r>
                <a:rPr lang="en-US" sz="1600" dirty="0"/>
                <a:t>Validation </a:t>
              </a:r>
              <a:br>
                <a:rPr lang="en-US" sz="1600" dirty="0"/>
              </a:br>
              <a:r>
                <a:rPr lang="en-US" sz="1600" dirty="0"/>
                <a:t>Data</a:t>
              </a:r>
            </a:p>
          </p:txBody>
        </p:sp>
        <p:pic>
          <p:nvPicPr>
            <p:cNvPr id="14338" name="Picture 2">
              <a:extLst>
                <a:ext uri="{FF2B5EF4-FFF2-40B4-BE49-F238E27FC236}">
                  <a16:creationId xmlns:a16="http://schemas.microsoft.com/office/drawing/2014/main" id="{EEF3FC17-BE15-1C0F-36B4-00B479C66B5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3360"/>
            <a:stretch/>
          </p:blipFill>
          <p:spPr bwMode="auto">
            <a:xfrm>
              <a:off x="6615671" y="5663725"/>
              <a:ext cx="904875" cy="6934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0" name="Picture 4">
              <a:extLst>
                <a:ext uri="{FF2B5EF4-FFF2-40B4-BE49-F238E27FC236}">
                  <a16:creationId xmlns:a16="http://schemas.microsoft.com/office/drawing/2014/main" id="{C4EFA8B6-F190-E85D-360E-7294244C48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6968096" y="5430361"/>
              <a:ext cx="200025"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6">
              <a:extLst>
                <a:ext uri="{FF2B5EF4-FFF2-40B4-BE49-F238E27FC236}">
                  <a16:creationId xmlns:a16="http://schemas.microsoft.com/office/drawing/2014/main" id="{6BCC7070-52A4-B452-E498-DD0342166B5B}"/>
                </a:ext>
              </a:extLst>
            </p:cNvPr>
            <p:cNvSpPr txBox="1"/>
            <p:nvPr/>
          </p:nvSpPr>
          <p:spPr>
            <a:xfrm>
              <a:off x="6286078" y="6329213"/>
              <a:ext cx="1638755" cy="538609"/>
            </a:xfrm>
            <a:prstGeom prst="rect">
              <a:avLst/>
            </a:prstGeom>
            <a:solidFill>
              <a:schemeClr val="bg1"/>
            </a:solidFill>
          </p:spPr>
          <p:txBody>
            <a:bodyPr wrap="square" tIns="0" rtlCol="0">
              <a:spAutoFit/>
            </a:bodyPr>
            <a:lstStyle/>
            <a:p>
              <a:pPr algn="ctr"/>
              <a:r>
                <a:rPr lang="en-US" sz="1600" dirty="0"/>
                <a:t>Testing/Unseen Data</a:t>
              </a:r>
            </a:p>
          </p:txBody>
        </p:sp>
      </p:grpSp>
      <p:sp>
        <p:nvSpPr>
          <p:cNvPr id="16" name="TextBox 15">
            <a:extLst>
              <a:ext uri="{FF2B5EF4-FFF2-40B4-BE49-F238E27FC236}">
                <a16:creationId xmlns:a16="http://schemas.microsoft.com/office/drawing/2014/main" id="{B5DF93C6-8E53-3BD7-D31D-8DE290FF3EA1}"/>
              </a:ext>
            </a:extLst>
          </p:cNvPr>
          <p:cNvSpPr txBox="1"/>
          <p:nvPr/>
        </p:nvSpPr>
        <p:spPr>
          <a:xfrm>
            <a:off x="3141035" y="1638707"/>
            <a:ext cx="2686930" cy="646331"/>
          </a:xfrm>
          <a:prstGeom prst="rect">
            <a:avLst/>
          </a:prstGeom>
          <a:noFill/>
        </p:spPr>
        <p:txBody>
          <a:bodyPr wrap="square">
            <a:spAutoFit/>
          </a:bodyPr>
          <a:lstStyle/>
          <a:p>
            <a:pPr marL="457200" indent="-457200">
              <a:buFont typeface="+mj-lt"/>
              <a:buAutoNum type="arabicPeriod"/>
            </a:pPr>
            <a:r>
              <a:rPr lang="en-US" sz="1800" dirty="0"/>
              <a:t>Gathering data</a:t>
            </a:r>
          </a:p>
          <a:p>
            <a:pPr marL="457200" indent="-457200">
              <a:buFont typeface="+mj-lt"/>
              <a:buAutoNum type="arabicPeriod"/>
            </a:pPr>
            <a:r>
              <a:rPr lang="en-US" sz="1800" dirty="0">
                <a:solidFill>
                  <a:srgbClr val="FF0000"/>
                </a:solidFill>
              </a:rPr>
              <a:t>Data preparation</a:t>
            </a:r>
          </a:p>
        </p:txBody>
      </p:sp>
      <p:sp>
        <p:nvSpPr>
          <p:cNvPr id="20" name="TextBox 19">
            <a:extLst>
              <a:ext uri="{FF2B5EF4-FFF2-40B4-BE49-F238E27FC236}">
                <a16:creationId xmlns:a16="http://schemas.microsoft.com/office/drawing/2014/main" id="{B0B2F68C-65D9-74E5-FE78-E5C782F04AB0}"/>
              </a:ext>
            </a:extLst>
          </p:cNvPr>
          <p:cNvSpPr txBox="1"/>
          <p:nvPr/>
        </p:nvSpPr>
        <p:spPr>
          <a:xfrm>
            <a:off x="3141035" y="3267899"/>
            <a:ext cx="1954481" cy="646331"/>
          </a:xfrm>
          <a:prstGeom prst="rect">
            <a:avLst/>
          </a:prstGeom>
          <a:noFill/>
        </p:spPr>
        <p:txBody>
          <a:bodyPr wrap="square">
            <a:spAutoFit/>
          </a:bodyPr>
          <a:lstStyle/>
          <a:p>
            <a:pPr marL="457200" indent="-457200">
              <a:buFont typeface="+mj-lt"/>
              <a:buAutoNum type="arabicPeriod" startAt="3"/>
            </a:pPr>
            <a:r>
              <a:rPr lang="en-US" sz="1800" dirty="0"/>
              <a:t>Choosing a ML algorithm</a:t>
            </a:r>
          </a:p>
        </p:txBody>
      </p:sp>
      <p:sp>
        <p:nvSpPr>
          <p:cNvPr id="22" name="TextBox 21">
            <a:extLst>
              <a:ext uri="{FF2B5EF4-FFF2-40B4-BE49-F238E27FC236}">
                <a16:creationId xmlns:a16="http://schemas.microsoft.com/office/drawing/2014/main" id="{29CBB75A-623D-74E8-6856-00A191809609}"/>
              </a:ext>
            </a:extLst>
          </p:cNvPr>
          <p:cNvSpPr txBox="1"/>
          <p:nvPr/>
        </p:nvSpPr>
        <p:spPr>
          <a:xfrm>
            <a:off x="3141035" y="4212805"/>
            <a:ext cx="6098058" cy="369332"/>
          </a:xfrm>
          <a:prstGeom prst="rect">
            <a:avLst/>
          </a:prstGeom>
          <a:noFill/>
        </p:spPr>
        <p:txBody>
          <a:bodyPr wrap="square">
            <a:spAutoFit/>
          </a:bodyPr>
          <a:lstStyle/>
          <a:p>
            <a:pPr marL="457200" indent="-457200">
              <a:buFont typeface="+mj-lt"/>
              <a:buAutoNum type="arabicPeriod" startAt="4"/>
            </a:pPr>
            <a:r>
              <a:rPr lang="en-US" sz="1800" dirty="0"/>
              <a:t>Training the model</a:t>
            </a:r>
          </a:p>
        </p:txBody>
      </p:sp>
      <p:sp>
        <p:nvSpPr>
          <p:cNvPr id="24" name="TextBox 23">
            <a:extLst>
              <a:ext uri="{FF2B5EF4-FFF2-40B4-BE49-F238E27FC236}">
                <a16:creationId xmlns:a16="http://schemas.microsoft.com/office/drawing/2014/main" id="{436B1ECC-8760-7D28-F3DF-F33048F0FEE4}"/>
              </a:ext>
            </a:extLst>
          </p:cNvPr>
          <p:cNvSpPr txBox="1"/>
          <p:nvPr/>
        </p:nvSpPr>
        <p:spPr>
          <a:xfrm>
            <a:off x="2351584" y="5113058"/>
            <a:ext cx="1865278" cy="369332"/>
          </a:xfrm>
          <a:prstGeom prst="rect">
            <a:avLst/>
          </a:prstGeom>
          <a:noFill/>
        </p:spPr>
        <p:txBody>
          <a:bodyPr wrap="square">
            <a:spAutoFit/>
          </a:bodyPr>
          <a:lstStyle/>
          <a:p>
            <a:pPr marL="457200" indent="-457200">
              <a:buFont typeface="+mj-lt"/>
              <a:buAutoNum type="arabicPeriod" startAt="5"/>
            </a:pPr>
            <a:r>
              <a:rPr lang="en-US" sz="1800" dirty="0"/>
              <a:t>Evaluation</a:t>
            </a:r>
          </a:p>
        </p:txBody>
      </p:sp>
      <p:sp>
        <p:nvSpPr>
          <p:cNvPr id="26" name="TextBox 25">
            <a:extLst>
              <a:ext uri="{FF2B5EF4-FFF2-40B4-BE49-F238E27FC236}">
                <a16:creationId xmlns:a16="http://schemas.microsoft.com/office/drawing/2014/main" id="{22CB9170-50CD-F77B-3E3F-44BBE524C599}"/>
              </a:ext>
            </a:extLst>
          </p:cNvPr>
          <p:cNvSpPr txBox="1"/>
          <p:nvPr/>
        </p:nvSpPr>
        <p:spPr>
          <a:xfrm>
            <a:off x="7346845" y="1853180"/>
            <a:ext cx="2686930" cy="646331"/>
          </a:xfrm>
          <a:prstGeom prst="rect">
            <a:avLst/>
          </a:prstGeom>
          <a:noFill/>
        </p:spPr>
        <p:txBody>
          <a:bodyPr wrap="square">
            <a:spAutoFit/>
          </a:bodyPr>
          <a:lstStyle/>
          <a:p>
            <a:pPr marL="457200" indent="-457200">
              <a:buFont typeface="+mj-lt"/>
              <a:buAutoNum type="arabicPeriod" startAt="6"/>
            </a:pPr>
            <a:r>
              <a:rPr lang="en-US" dirty="0"/>
              <a:t>(Hyper)p</a:t>
            </a:r>
            <a:r>
              <a:rPr lang="en-US" sz="1800" dirty="0"/>
              <a:t>arameter tuning</a:t>
            </a:r>
          </a:p>
        </p:txBody>
      </p:sp>
      <p:sp>
        <p:nvSpPr>
          <p:cNvPr id="28" name="TextBox 27">
            <a:extLst>
              <a:ext uri="{FF2B5EF4-FFF2-40B4-BE49-F238E27FC236}">
                <a16:creationId xmlns:a16="http://schemas.microsoft.com/office/drawing/2014/main" id="{09A6C32E-7C0A-A3D4-B9FF-21927BF1B99A}"/>
              </a:ext>
            </a:extLst>
          </p:cNvPr>
          <p:cNvSpPr txBox="1"/>
          <p:nvPr/>
        </p:nvSpPr>
        <p:spPr>
          <a:xfrm>
            <a:off x="2352797" y="6308726"/>
            <a:ext cx="2975399" cy="378309"/>
          </a:xfrm>
          <a:prstGeom prst="rect">
            <a:avLst/>
          </a:prstGeom>
          <a:noFill/>
        </p:spPr>
        <p:txBody>
          <a:bodyPr wrap="square">
            <a:spAutoFit/>
          </a:bodyPr>
          <a:lstStyle/>
          <a:p>
            <a:pPr marL="457200" indent="-457200">
              <a:buFont typeface="+mj-lt"/>
              <a:buAutoNum type="arabicPeriod" startAt="7"/>
            </a:pPr>
            <a:r>
              <a:rPr lang="en-US" sz="1800" dirty="0"/>
              <a:t>Predicting unseen data</a:t>
            </a:r>
          </a:p>
        </p:txBody>
      </p:sp>
      <p:sp>
        <p:nvSpPr>
          <p:cNvPr id="5" name="Speech Bubble: Oval 4">
            <a:extLst>
              <a:ext uri="{FF2B5EF4-FFF2-40B4-BE49-F238E27FC236}">
                <a16:creationId xmlns:a16="http://schemas.microsoft.com/office/drawing/2014/main" id="{0B32CA6C-DCF5-7FAD-4E5E-B30B4D826972}"/>
              </a:ext>
            </a:extLst>
          </p:cNvPr>
          <p:cNvSpPr/>
          <p:nvPr/>
        </p:nvSpPr>
        <p:spPr>
          <a:xfrm>
            <a:off x="5271289" y="522864"/>
            <a:ext cx="4386806" cy="1619646"/>
          </a:xfrm>
          <a:prstGeom prst="wedgeEllipseCallout">
            <a:avLst>
              <a:gd name="adj1" fmla="val -46977"/>
              <a:gd name="adj2" fmla="val 4289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HK" sz="1400" dirty="0"/>
              <a:t>Handling missing values and outliers</a:t>
            </a:r>
          </a:p>
          <a:p>
            <a:r>
              <a:rPr lang="en-HK" sz="1400" dirty="0"/>
              <a:t>Feature scaling</a:t>
            </a:r>
          </a:p>
          <a:p>
            <a:r>
              <a:rPr lang="en-HK" sz="1400" dirty="0"/>
              <a:t>Feature selection</a:t>
            </a:r>
          </a:p>
          <a:p>
            <a:r>
              <a:rPr lang="en-HK" sz="1400" dirty="0"/>
              <a:t>Feature extraction: dimensionality reduction</a:t>
            </a:r>
          </a:p>
        </p:txBody>
      </p:sp>
    </p:spTree>
    <p:extLst>
      <p:ext uri="{BB962C8B-B14F-4D97-AF65-F5344CB8AC3E}">
        <p14:creationId xmlns:p14="http://schemas.microsoft.com/office/powerpoint/2010/main" val="213256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2" grpId="0"/>
      <p:bldP spid="24" grpId="0"/>
      <p:bldP spid="26" grpId="0"/>
      <p:bldP spid="2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6255C-B31C-1C32-8C4A-182DC9B4FAC2}"/>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6A01604B-5748-3EBB-55A3-7753AF21D4D7}"/>
              </a:ext>
            </a:extLst>
          </p:cNvPr>
          <p:cNvSpPr>
            <a:spLocks noGrp="1"/>
          </p:cNvSpPr>
          <p:nvPr>
            <p:ph type="title"/>
          </p:nvPr>
        </p:nvSpPr>
        <p:spPr>
          <a:xfrm>
            <a:off x="838200" y="229198"/>
            <a:ext cx="10515600" cy="1325563"/>
          </a:xfrm>
        </p:spPr>
        <p:txBody>
          <a:bodyPr>
            <a:normAutofit/>
          </a:bodyPr>
          <a:lstStyle/>
          <a:p>
            <a:pPr algn="ctr"/>
            <a:r>
              <a:rPr lang="en-US" dirty="0"/>
              <a:t>How to do Machine Learning?</a:t>
            </a:r>
            <a:br>
              <a:rPr lang="en-US" dirty="0"/>
            </a:br>
            <a:r>
              <a:rPr lang="en-US" dirty="0"/>
              <a:t>7 steps of Machine Learning</a:t>
            </a:r>
          </a:p>
        </p:txBody>
      </p:sp>
      <p:sp>
        <p:nvSpPr>
          <p:cNvPr id="7" name="Slide Number Placeholder 6">
            <a:extLst>
              <a:ext uri="{FF2B5EF4-FFF2-40B4-BE49-F238E27FC236}">
                <a16:creationId xmlns:a16="http://schemas.microsoft.com/office/drawing/2014/main" id="{11A02970-139D-11C6-F60A-2A975A5747DB}"/>
              </a:ext>
            </a:extLst>
          </p:cNvPr>
          <p:cNvSpPr>
            <a:spLocks noGrp="1"/>
          </p:cNvSpPr>
          <p:nvPr>
            <p:ph type="sldNum" sz="quarter" idx="12"/>
          </p:nvPr>
        </p:nvSpPr>
        <p:spPr/>
        <p:txBody>
          <a:bodyPr/>
          <a:lstStyle/>
          <a:p>
            <a:fld id="{4D293FED-3968-494D-9506-17D4A14AF90C}" type="slidenum">
              <a:rPr lang="en-US" smtClean="0"/>
              <a:t>17</a:t>
            </a:fld>
            <a:endParaRPr lang="en-US"/>
          </a:p>
        </p:txBody>
      </p:sp>
      <p:grpSp>
        <p:nvGrpSpPr>
          <p:cNvPr id="3" name="Group 2">
            <a:extLst>
              <a:ext uri="{FF2B5EF4-FFF2-40B4-BE49-F238E27FC236}">
                <a16:creationId xmlns:a16="http://schemas.microsoft.com/office/drawing/2014/main" id="{7DE8C577-F8E0-9D94-CC28-3B111F8144DA}"/>
              </a:ext>
            </a:extLst>
          </p:cNvPr>
          <p:cNvGrpSpPr/>
          <p:nvPr/>
        </p:nvGrpSpPr>
        <p:grpSpPr>
          <a:xfrm>
            <a:off x="4208690" y="1412776"/>
            <a:ext cx="5081609" cy="5383037"/>
            <a:chOff x="5190856" y="1484785"/>
            <a:chExt cx="5081609" cy="5383037"/>
          </a:xfrm>
        </p:grpSpPr>
        <p:grpSp>
          <p:nvGrpSpPr>
            <p:cNvPr id="12" name="Group 11">
              <a:extLst>
                <a:ext uri="{FF2B5EF4-FFF2-40B4-BE49-F238E27FC236}">
                  <a16:creationId xmlns:a16="http://schemas.microsoft.com/office/drawing/2014/main" id="{C7A4BC5B-D63D-A4C0-AC7D-52E7CD946E91}"/>
                </a:ext>
              </a:extLst>
            </p:cNvPr>
            <p:cNvGrpSpPr/>
            <p:nvPr/>
          </p:nvGrpSpPr>
          <p:grpSpPr>
            <a:xfrm>
              <a:off x="5207836" y="1484785"/>
              <a:ext cx="5064629" cy="4412531"/>
              <a:chOff x="3683835" y="1680765"/>
              <a:chExt cx="5064629" cy="4412531"/>
            </a:xfrm>
          </p:grpSpPr>
          <p:pic>
            <p:nvPicPr>
              <p:cNvPr id="6148" name="Picture 4">
                <a:extLst>
                  <a:ext uri="{FF2B5EF4-FFF2-40B4-BE49-F238E27FC236}">
                    <a16:creationId xmlns:a16="http://schemas.microsoft.com/office/drawing/2014/main" id="{03E67E97-FB9E-1314-A9F2-5DEC0C16B4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835" y="1680765"/>
                <a:ext cx="5064629" cy="4412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a:extLst>
                  <a:ext uri="{FF2B5EF4-FFF2-40B4-BE49-F238E27FC236}">
                    <a16:creationId xmlns:a16="http://schemas.microsoft.com/office/drawing/2014/main" id="{4342AF9E-6699-D875-D630-7B8ED5EDBA0E}"/>
                  </a:ext>
                </a:extLst>
              </p:cNvPr>
              <p:cNvSpPr/>
              <p:nvPr/>
            </p:nvSpPr>
            <p:spPr>
              <a:xfrm>
                <a:off x="4788024" y="5713213"/>
                <a:ext cx="1512168" cy="380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A8C3ADE-997E-DC9A-C8A8-A583CD46B4FE}"/>
                  </a:ext>
                </a:extLst>
              </p:cNvPr>
              <p:cNvSpPr/>
              <p:nvPr/>
            </p:nvSpPr>
            <p:spPr>
              <a:xfrm>
                <a:off x="5012432" y="3429024"/>
                <a:ext cx="927720" cy="1900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5">
              <a:extLst>
                <a:ext uri="{FF2B5EF4-FFF2-40B4-BE49-F238E27FC236}">
                  <a16:creationId xmlns:a16="http://schemas.microsoft.com/office/drawing/2014/main" id="{C0EC4735-B6CC-AE3A-AD34-663D91B811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7516" y="4879681"/>
              <a:ext cx="81915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id="{EBD40411-301D-D6C8-C327-A79529CAF300}"/>
                </a:ext>
              </a:extLst>
            </p:cNvPr>
            <p:cNvSpPr txBox="1"/>
            <p:nvPr/>
          </p:nvSpPr>
          <p:spPr>
            <a:xfrm>
              <a:off x="5190856" y="5513025"/>
              <a:ext cx="1062599" cy="538609"/>
            </a:xfrm>
            <a:prstGeom prst="rect">
              <a:avLst/>
            </a:prstGeom>
            <a:solidFill>
              <a:schemeClr val="bg1"/>
            </a:solidFill>
          </p:spPr>
          <p:txBody>
            <a:bodyPr wrap="none" tIns="0" rtlCol="0">
              <a:spAutoFit/>
            </a:bodyPr>
            <a:lstStyle/>
            <a:p>
              <a:pPr algn="ctr"/>
              <a:r>
                <a:rPr lang="en-US" sz="1600" dirty="0"/>
                <a:t>Validation </a:t>
              </a:r>
              <a:br>
                <a:rPr lang="en-US" sz="1600" dirty="0"/>
              </a:br>
              <a:r>
                <a:rPr lang="en-US" sz="1600" dirty="0"/>
                <a:t>Data</a:t>
              </a:r>
            </a:p>
          </p:txBody>
        </p:sp>
        <p:pic>
          <p:nvPicPr>
            <p:cNvPr id="14338" name="Picture 2">
              <a:extLst>
                <a:ext uri="{FF2B5EF4-FFF2-40B4-BE49-F238E27FC236}">
                  <a16:creationId xmlns:a16="http://schemas.microsoft.com/office/drawing/2014/main" id="{7F3C632A-59F9-8ABF-343D-41F3F731FC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3360"/>
            <a:stretch/>
          </p:blipFill>
          <p:spPr bwMode="auto">
            <a:xfrm>
              <a:off x="6615671" y="5663725"/>
              <a:ext cx="904875" cy="6934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0" name="Picture 4">
              <a:extLst>
                <a:ext uri="{FF2B5EF4-FFF2-40B4-BE49-F238E27FC236}">
                  <a16:creationId xmlns:a16="http://schemas.microsoft.com/office/drawing/2014/main" id="{40A20205-33E2-A966-BB2C-14C6BC2236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6968096" y="5430361"/>
              <a:ext cx="200025"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6">
              <a:extLst>
                <a:ext uri="{FF2B5EF4-FFF2-40B4-BE49-F238E27FC236}">
                  <a16:creationId xmlns:a16="http://schemas.microsoft.com/office/drawing/2014/main" id="{86D17D50-BAF0-22B0-A68D-B7584CB4A237}"/>
                </a:ext>
              </a:extLst>
            </p:cNvPr>
            <p:cNvSpPr txBox="1"/>
            <p:nvPr/>
          </p:nvSpPr>
          <p:spPr>
            <a:xfrm>
              <a:off x="6286078" y="6329213"/>
              <a:ext cx="1638755" cy="538609"/>
            </a:xfrm>
            <a:prstGeom prst="rect">
              <a:avLst/>
            </a:prstGeom>
            <a:solidFill>
              <a:schemeClr val="bg1"/>
            </a:solidFill>
          </p:spPr>
          <p:txBody>
            <a:bodyPr wrap="square" tIns="0" rtlCol="0">
              <a:spAutoFit/>
            </a:bodyPr>
            <a:lstStyle/>
            <a:p>
              <a:pPr algn="ctr"/>
              <a:r>
                <a:rPr lang="en-US" sz="1600" dirty="0"/>
                <a:t>Testing/Unseen Data</a:t>
              </a:r>
            </a:p>
          </p:txBody>
        </p:sp>
      </p:grpSp>
      <p:sp>
        <p:nvSpPr>
          <p:cNvPr id="16" name="TextBox 15">
            <a:extLst>
              <a:ext uri="{FF2B5EF4-FFF2-40B4-BE49-F238E27FC236}">
                <a16:creationId xmlns:a16="http://schemas.microsoft.com/office/drawing/2014/main" id="{1DD8B317-7086-FB11-07EB-FB880D8A37E8}"/>
              </a:ext>
            </a:extLst>
          </p:cNvPr>
          <p:cNvSpPr txBox="1"/>
          <p:nvPr/>
        </p:nvSpPr>
        <p:spPr>
          <a:xfrm>
            <a:off x="3141035" y="1638707"/>
            <a:ext cx="2686930" cy="646331"/>
          </a:xfrm>
          <a:prstGeom prst="rect">
            <a:avLst/>
          </a:prstGeom>
          <a:noFill/>
        </p:spPr>
        <p:txBody>
          <a:bodyPr wrap="square">
            <a:spAutoFit/>
          </a:bodyPr>
          <a:lstStyle/>
          <a:p>
            <a:pPr marL="457200" indent="-457200">
              <a:buFont typeface="+mj-lt"/>
              <a:buAutoNum type="arabicPeriod"/>
            </a:pPr>
            <a:r>
              <a:rPr lang="en-US" sz="1800" dirty="0"/>
              <a:t>Gathering data</a:t>
            </a:r>
          </a:p>
          <a:p>
            <a:pPr marL="457200" indent="-457200">
              <a:buFont typeface="+mj-lt"/>
              <a:buAutoNum type="arabicPeriod"/>
            </a:pPr>
            <a:r>
              <a:rPr lang="en-US" sz="1800" dirty="0"/>
              <a:t>Data preparation</a:t>
            </a:r>
          </a:p>
        </p:txBody>
      </p:sp>
      <p:sp>
        <p:nvSpPr>
          <p:cNvPr id="20" name="TextBox 19">
            <a:extLst>
              <a:ext uri="{FF2B5EF4-FFF2-40B4-BE49-F238E27FC236}">
                <a16:creationId xmlns:a16="http://schemas.microsoft.com/office/drawing/2014/main" id="{5B0CA8E4-BC0B-86F5-8692-F9986C7F7AD7}"/>
              </a:ext>
            </a:extLst>
          </p:cNvPr>
          <p:cNvSpPr txBox="1"/>
          <p:nvPr/>
        </p:nvSpPr>
        <p:spPr>
          <a:xfrm>
            <a:off x="3141035" y="3267899"/>
            <a:ext cx="1954481" cy="646331"/>
          </a:xfrm>
          <a:prstGeom prst="rect">
            <a:avLst/>
          </a:prstGeom>
          <a:noFill/>
        </p:spPr>
        <p:txBody>
          <a:bodyPr wrap="square">
            <a:spAutoFit/>
          </a:bodyPr>
          <a:lstStyle/>
          <a:p>
            <a:pPr marL="457200" indent="-457200">
              <a:buFont typeface="+mj-lt"/>
              <a:buAutoNum type="arabicPeriod" startAt="3"/>
            </a:pPr>
            <a:r>
              <a:rPr lang="en-US" sz="1800" dirty="0">
                <a:solidFill>
                  <a:srgbClr val="FF0000"/>
                </a:solidFill>
              </a:rPr>
              <a:t>Choosing a ML algorithm</a:t>
            </a:r>
          </a:p>
        </p:txBody>
      </p:sp>
      <p:sp>
        <p:nvSpPr>
          <p:cNvPr id="22" name="TextBox 21">
            <a:extLst>
              <a:ext uri="{FF2B5EF4-FFF2-40B4-BE49-F238E27FC236}">
                <a16:creationId xmlns:a16="http://schemas.microsoft.com/office/drawing/2014/main" id="{28D04E6A-25F1-E87D-81AC-D9827879899D}"/>
              </a:ext>
            </a:extLst>
          </p:cNvPr>
          <p:cNvSpPr txBox="1"/>
          <p:nvPr/>
        </p:nvSpPr>
        <p:spPr>
          <a:xfrm>
            <a:off x="3141035" y="4212805"/>
            <a:ext cx="6098058" cy="369332"/>
          </a:xfrm>
          <a:prstGeom prst="rect">
            <a:avLst/>
          </a:prstGeom>
          <a:noFill/>
        </p:spPr>
        <p:txBody>
          <a:bodyPr wrap="square">
            <a:spAutoFit/>
          </a:bodyPr>
          <a:lstStyle/>
          <a:p>
            <a:pPr marL="457200" indent="-457200">
              <a:buFont typeface="+mj-lt"/>
              <a:buAutoNum type="arabicPeriod" startAt="4"/>
            </a:pPr>
            <a:r>
              <a:rPr lang="en-US" sz="1800" dirty="0"/>
              <a:t>Training the model</a:t>
            </a:r>
          </a:p>
        </p:txBody>
      </p:sp>
      <p:sp>
        <p:nvSpPr>
          <p:cNvPr id="24" name="TextBox 23">
            <a:extLst>
              <a:ext uri="{FF2B5EF4-FFF2-40B4-BE49-F238E27FC236}">
                <a16:creationId xmlns:a16="http://schemas.microsoft.com/office/drawing/2014/main" id="{B50595CE-EAD3-A287-D92C-12D1C3EFB88C}"/>
              </a:ext>
            </a:extLst>
          </p:cNvPr>
          <p:cNvSpPr txBox="1"/>
          <p:nvPr/>
        </p:nvSpPr>
        <p:spPr>
          <a:xfrm>
            <a:off x="2351584" y="5113058"/>
            <a:ext cx="1865278" cy="369332"/>
          </a:xfrm>
          <a:prstGeom prst="rect">
            <a:avLst/>
          </a:prstGeom>
          <a:noFill/>
        </p:spPr>
        <p:txBody>
          <a:bodyPr wrap="square">
            <a:spAutoFit/>
          </a:bodyPr>
          <a:lstStyle/>
          <a:p>
            <a:pPr marL="457200" indent="-457200">
              <a:buFont typeface="+mj-lt"/>
              <a:buAutoNum type="arabicPeriod" startAt="5"/>
            </a:pPr>
            <a:r>
              <a:rPr lang="en-US" sz="1800" dirty="0"/>
              <a:t>Evaluation</a:t>
            </a:r>
          </a:p>
        </p:txBody>
      </p:sp>
      <p:sp>
        <p:nvSpPr>
          <p:cNvPr id="26" name="TextBox 25">
            <a:extLst>
              <a:ext uri="{FF2B5EF4-FFF2-40B4-BE49-F238E27FC236}">
                <a16:creationId xmlns:a16="http://schemas.microsoft.com/office/drawing/2014/main" id="{F6D17FED-6BC7-2A46-C3E9-B484FEE4129A}"/>
              </a:ext>
            </a:extLst>
          </p:cNvPr>
          <p:cNvSpPr txBox="1"/>
          <p:nvPr/>
        </p:nvSpPr>
        <p:spPr>
          <a:xfrm>
            <a:off x="7346845" y="1853180"/>
            <a:ext cx="2686930" cy="646331"/>
          </a:xfrm>
          <a:prstGeom prst="rect">
            <a:avLst/>
          </a:prstGeom>
          <a:noFill/>
        </p:spPr>
        <p:txBody>
          <a:bodyPr wrap="square">
            <a:spAutoFit/>
          </a:bodyPr>
          <a:lstStyle/>
          <a:p>
            <a:pPr marL="457200" indent="-457200">
              <a:buFont typeface="+mj-lt"/>
              <a:buAutoNum type="arabicPeriod" startAt="6"/>
            </a:pPr>
            <a:r>
              <a:rPr lang="en-US" dirty="0"/>
              <a:t>(Hyper)p</a:t>
            </a:r>
            <a:r>
              <a:rPr lang="en-US" sz="1800" dirty="0"/>
              <a:t>arameter tuning</a:t>
            </a:r>
          </a:p>
        </p:txBody>
      </p:sp>
      <p:sp>
        <p:nvSpPr>
          <p:cNvPr id="28" name="TextBox 27">
            <a:extLst>
              <a:ext uri="{FF2B5EF4-FFF2-40B4-BE49-F238E27FC236}">
                <a16:creationId xmlns:a16="http://schemas.microsoft.com/office/drawing/2014/main" id="{5930E506-7421-4412-08BC-C8E605AC71AF}"/>
              </a:ext>
            </a:extLst>
          </p:cNvPr>
          <p:cNvSpPr txBox="1"/>
          <p:nvPr/>
        </p:nvSpPr>
        <p:spPr>
          <a:xfrm>
            <a:off x="2352797" y="6308726"/>
            <a:ext cx="2975399" cy="378309"/>
          </a:xfrm>
          <a:prstGeom prst="rect">
            <a:avLst/>
          </a:prstGeom>
          <a:noFill/>
        </p:spPr>
        <p:txBody>
          <a:bodyPr wrap="square">
            <a:spAutoFit/>
          </a:bodyPr>
          <a:lstStyle/>
          <a:p>
            <a:pPr marL="457200" indent="-457200">
              <a:buFont typeface="+mj-lt"/>
              <a:buAutoNum type="arabicPeriod" startAt="7"/>
            </a:pPr>
            <a:r>
              <a:rPr lang="en-US" sz="1800" dirty="0"/>
              <a:t>Predicting unseen data</a:t>
            </a:r>
          </a:p>
        </p:txBody>
      </p:sp>
      <p:pic>
        <p:nvPicPr>
          <p:cNvPr id="29" name="Picture 4" descr="Machine Learning Algorithms – Learn Python">
            <a:extLst>
              <a:ext uri="{FF2B5EF4-FFF2-40B4-BE49-F238E27FC236}">
                <a16:creationId xmlns:a16="http://schemas.microsoft.com/office/drawing/2014/main" id="{E62DCE1B-4042-4551-5601-3F79CE4A8C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680" y="2282041"/>
            <a:ext cx="3082829" cy="2303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2297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2" grpId="0"/>
      <p:bldP spid="24" grpId="0"/>
      <p:bldP spid="26" grpId="0"/>
      <p:bldP spid="2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AF9F9-53E8-F8DB-BEB3-7E1F5B63B29E}"/>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24BB745A-7BDE-D118-BE9A-B930ECD6C3F6}"/>
              </a:ext>
            </a:extLst>
          </p:cNvPr>
          <p:cNvSpPr>
            <a:spLocks noGrp="1"/>
          </p:cNvSpPr>
          <p:nvPr>
            <p:ph type="title"/>
          </p:nvPr>
        </p:nvSpPr>
        <p:spPr>
          <a:xfrm>
            <a:off x="838200" y="229198"/>
            <a:ext cx="10515600" cy="1325563"/>
          </a:xfrm>
        </p:spPr>
        <p:txBody>
          <a:bodyPr>
            <a:normAutofit/>
          </a:bodyPr>
          <a:lstStyle/>
          <a:p>
            <a:pPr algn="ctr"/>
            <a:r>
              <a:rPr lang="en-US" dirty="0"/>
              <a:t>How to do Machine Learning?</a:t>
            </a:r>
            <a:br>
              <a:rPr lang="en-US" dirty="0"/>
            </a:br>
            <a:r>
              <a:rPr lang="en-US" dirty="0"/>
              <a:t>7 steps of Machine Learning</a:t>
            </a:r>
          </a:p>
        </p:txBody>
      </p:sp>
      <p:sp>
        <p:nvSpPr>
          <p:cNvPr id="7" name="Slide Number Placeholder 6">
            <a:extLst>
              <a:ext uri="{FF2B5EF4-FFF2-40B4-BE49-F238E27FC236}">
                <a16:creationId xmlns:a16="http://schemas.microsoft.com/office/drawing/2014/main" id="{370E2A76-634A-187C-9861-C184EC5A20F3}"/>
              </a:ext>
            </a:extLst>
          </p:cNvPr>
          <p:cNvSpPr>
            <a:spLocks noGrp="1"/>
          </p:cNvSpPr>
          <p:nvPr>
            <p:ph type="sldNum" sz="quarter" idx="12"/>
          </p:nvPr>
        </p:nvSpPr>
        <p:spPr/>
        <p:txBody>
          <a:bodyPr/>
          <a:lstStyle/>
          <a:p>
            <a:fld id="{4D293FED-3968-494D-9506-17D4A14AF90C}" type="slidenum">
              <a:rPr lang="en-US" smtClean="0"/>
              <a:t>18</a:t>
            </a:fld>
            <a:endParaRPr lang="en-US" dirty="0"/>
          </a:p>
        </p:txBody>
      </p:sp>
      <p:grpSp>
        <p:nvGrpSpPr>
          <p:cNvPr id="3" name="Group 2">
            <a:extLst>
              <a:ext uri="{FF2B5EF4-FFF2-40B4-BE49-F238E27FC236}">
                <a16:creationId xmlns:a16="http://schemas.microsoft.com/office/drawing/2014/main" id="{B363E3AB-0D98-4193-E65A-9493F83AFA2B}"/>
              </a:ext>
            </a:extLst>
          </p:cNvPr>
          <p:cNvGrpSpPr/>
          <p:nvPr/>
        </p:nvGrpSpPr>
        <p:grpSpPr>
          <a:xfrm>
            <a:off x="4208690" y="1412776"/>
            <a:ext cx="5081609" cy="5383037"/>
            <a:chOff x="5190856" y="1484785"/>
            <a:chExt cx="5081609" cy="5383037"/>
          </a:xfrm>
        </p:grpSpPr>
        <p:grpSp>
          <p:nvGrpSpPr>
            <p:cNvPr id="12" name="Group 11">
              <a:extLst>
                <a:ext uri="{FF2B5EF4-FFF2-40B4-BE49-F238E27FC236}">
                  <a16:creationId xmlns:a16="http://schemas.microsoft.com/office/drawing/2014/main" id="{9ED14FC5-994D-BD16-685D-01F94D4FB632}"/>
                </a:ext>
              </a:extLst>
            </p:cNvPr>
            <p:cNvGrpSpPr/>
            <p:nvPr/>
          </p:nvGrpSpPr>
          <p:grpSpPr>
            <a:xfrm>
              <a:off x="5207836" y="1484785"/>
              <a:ext cx="5064629" cy="4412531"/>
              <a:chOff x="3683835" y="1680765"/>
              <a:chExt cx="5064629" cy="4412531"/>
            </a:xfrm>
          </p:grpSpPr>
          <p:pic>
            <p:nvPicPr>
              <p:cNvPr id="6148" name="Picture 4">
                <a:extLst>
                  <a:ext uri="{FF2B5EF4-FFF2-40B4-BE49-F238E27FC236}">
                    <a16:creationId xmlns:a16="http://schemas.microsoft.com/office/drawing/2014/main" id="{BE14A94C-1C95-2F6A-0962-88C548AB5E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835" y="1680765"/>
                <a:ext cx="5064629" cy="4412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a:extLst>
                  <a:ext uri="{FF2B5EF4-FFF2-40B4-BE49-F238E27FC236}">
                    <a16:creationId xmlns:a16="http://schemas.microsoft.com/office/drawing/2014/main" id="{8FE6870A-CB4B-314A-1C34-329220E54965}"/>
                  </a:ext>
                </a:extLst>
              </p:cNvPr>
              <p:cNvSpPr/>
              <p:nvPr/>
            </p:nvSpPr>
            <p:spPr>
              <a:xfrm>
                <a:off x="4788024" y="5713213"/>
                <a:ext cx="1512168" cy="380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5FF90C8-C3CE-D65D-F4A4-E3FFFAEDDC9D}"/>
                  </a:ext>
                </a:extLst>
              </p:cNvPr>
              <p:cNvSpPr/>
              <p:nvPr/>
            </p:nvSpPr>
            <p:spPr>
              <a:xfrm>
                <a:off x="5012432" y="3429024"/>
                <a:ext cx="927720" cy="1900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5">
              <a:extLst>
                <a:ext uri="{FF2B5EF4-FFF2-40B4-BE49-F238E27FC236}">
                  <a16:creationId xmlns:a16="http://schemas.microsoft.com/office/drawing/2014/main" id="{E8C188EC-5EEF-EE1C-E933-4F1D968C1D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7516" y="4879681"/>
              <a:ext cx="81915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id="{87A00C23-84E0-742D-0426-391C29A93508}"/>
                </a:ext>
              </a:extLst>
            </p:cNvPr>
            <p:cNvSpPr txBox="1"/>
            <p:nvPr/>
          </p:nvSpPr>
          <p:spPr>
            <a:xfrm>
              <a:off x="5190856" y="5513025"/>
              <a:ext cx="1062599" cy="538609"/>
            </a:xfrm>
            <a:prstGeom prst="rect">
              <a:avLst/>
            </a:prstGeom>
            <a:solidFill>
              <a:schemeClr val="bg1"/>
            </a:solidFill>
          </p:spPr>
          <p:txBody>
            <a:bodyPr wrap="none" tIns="0" rtlCol="0">
              <a:spAutoFit/>
            </a:bodyPr>
            <a:lstStyle/>
            <a:p>
              <a:pPr algn="ctr"/>
              <a:r>
                <a:rPr lang="en-US" sz="1600" dirty="0"/>
                <a:t>Validation </a:t>
              </a:r>
              <a:br>
                <a:rPr lang="en-US" sz="1600" dirty="0"/>
              </a:br>
              <a:r>
                <a:rPr lang="en-US" sz="1600" dirty="0"/>
                <a:t>Data</a:t>
              </a:r>
            </a:p>
          </p:txBody>
        </p:sp>
        <p:pic>
          <p:nvPicPr>
            <p:cNvPr id="14338" name="Picture 2">
              <a:extLst>
                <a:ext uri="{FF2B5EF4-FFF2-40B4-BE49-F238E27FC236}">
                  <a16:creationId xmlns:a16="http://schemas.microsoft.com/office/drawing/2014/main" id="{90F416E9-FB3A-0628-F851-D389BC23319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3360"/>
            <a:stretch/>
          </p:blipFill>
          <p:spPr bwMode="auto">
            <a:xfrm>
              <a:off x="6615671" y="5663725"/>
              <a:ext cx="904875" cy="6934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0" name="Picture 4">
              <a:extLst>
                <a:ext uri="{FF2B5EF4-FFF2-40B4-BE49-F238E27FC236}">
                  <a16:creationId xmlns:a16="http://schemas.microsoft.com/office/drawing/2014/main" id="{21BBD92D-96F4-8EE9-2C85-277BFBC3E4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6968096" y="5430361"/>
              <a:ext cx="200025"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6">
              <a:extLst>
                <a:ext uri="{FF2B5EF4-FFF2-40B4-BE49-F238E27FC236}">
                  <a16:creationId xmlns:a16="http://schemas.microsoft.com/office/drawing/2014/main" id="{2A50DF76-6AB6-2871-A3A9-64B221386A6E}"/>
                </a:ext>
              </a:extLst>
            </p:cNvPr>
            <p:cNvSpPr txBox="1"/>
            <p:nvPr/>
          </p:nvSpPr>
          <p:spPr>
            <a:xfrm>
              <a:off x="6286078" y="6329213"/>
              <a:ext cx="1638755" cy="538609"/>
            </a:xfrm>
            <a:prstGeom prst="rect">
              <a:avLst/>
            </a:prstGeom>
            <a:solidFill>
              <a:schemeClr val="bg1"/>
            </a:solidFill>
          </p:spPr>
          <p:txBody>
            <a:bodyPr wrap="square" tIns="0" rtlCol="0">
              <a:spAutoFit/>
            </a:bodyPr>
            <a:lstStyle/>
            <a:p>
              <a:pPr algn="ctr"/>
              <a:r>
                <a:rPr lang="en-US" sz="1600" dirty="0"/>
                <a:t>Testing/Unseen Data</a:t>
              </a:r>
            </a:p>
          </p:txBody>
        </p:sp>
      </p:grpSp>
      <p:sp>
        <p:nvSpPr>
          <p:cNvPr id="16" name="TextBox 15">
            <a:extLst>
              <a:ext uri="{FF2B5EF4-FFF2-40B4-BE49-F238E27FC236}">
                <a16:creationId xmlns:a16="http://schemas.microsoft.com/office/drawing/2014/main" id="{9C4E8842-D654-DAEB-3B85-022B912CDA1A}"/>
              </a:ext>
            </a:extLst>
          </p:cNvPr>
          <p:cNvSpPr txBox="1"/>
          <p:nvPr/>
        </p:nvSpPr>
        <p:spPr>
          <a:xfrm>
            <a:off x="3141035" y="1638707"/>
            <a:ext cx="2686930" cy="646331"/>
          </a:xfrm>
          <a:prstGeom prst="rect">
            <a:avLst/>
          </a:prstGeom>
          <a:noFill/>
        </p:spPr>
        <p:txBody>
          <a:bodyPr wrap="square">
            <a:spAutoFit/>
          </a:bodyPr>
          <a:lstStyle/>
          <a:p>
            <a:pPr marL="457200" indent="-457200">
              <a:buFont typeface="+mj-lt"/>
              <a:buAutoNum type="arabicPeriod"/>
            </a:pPr>
            <a:r>
              <a:rPr lang="en-US" sz="1800" dirty="0"/>
              <a:t>Gathering data</a:t>
            </a:r>
          </a:p>
          <a:p>
            <a:pPr marL="457200" indent="-457200">
              <a:buFont typeface="+mj-lt"/>
              <a:buAutoNum type="arabicPeriod"/>
            </a:pPr>
            <a:r>
              <a:rPr lang="en-US" sz="1800" dirty="0"/>
              <a:t>Data preparation</a:t>
            </a:r>
          </a:p>
        </p:txBody>
      </p:sp>
      <p:sp>
        <p:nvSpPr>
          <p:cNvPr id="20" name="TextBox 19">
            <a:extLst>
              <a:ext uri="{FF2B5EF4-FFF2-40B4-BE49-F238E27FC236}">
                <a16:creationId xmlns:a16="http://schemas.microsoft.com/office/drawing/2014/main" id="{86EF80D7-6C7C-E315-7097-FDA573F2F05A}"/>
              </a:ext>
            </a:extLst>
          </p:cNvPr>
          <p:cNvSpPr txBox="1"/>
          <p:nvPr/>
        </p:nvSpPr>
        <p:spPr>
          <a:xfrm>
            <a:off x="3141035" y="3267899"/>
            <a:ext cx="1954481" cy="646331"/>
          </a:xfrm>
          <a:prstGeom prst="rect">
            <a:avLst/>
          </a:prstGeom>
          <a:noFill/>
        </p:spPr>
        <p:txBody>
          <a:bodyPr wrap="square">
            <a:spAutoFit/>
          </a:bodyPr>
          <a:lstStyle/>
          <a:p>
            <a:pPr marL="457200" indent="-457200">
              <a:buFont typeface="+mj-lt"/>
              <a:buAutoNum type="arabicPeriod" startAt="3"/>
            </a:pPr>
            <a:r>
              <a:rPr lang="en-US" sz="1800" dirty="0"/>
              <a:t>Choosing a ML algorithm</a:t>
            </a:r>
          </a:p>
        </p:txBody>
      </p:sp>
      <p:sp>
        <p:nvSpPr>
          <p:cNvPr id="22" name="TextBox 21">
            <a:extLst>
              <a:ext uri="{FF2B5EF4-FFF2-40B4-BE49-F238E27FC236}">
                <a16:creationId xmlns:a16="http://schemas.microsoft.com/office/drawing/2014/main" id="{17A51241-DDC9-466C-9BEE-867AD5AF7003}"/>
              </a:ext>
            </a:extLst>
          </p:cNvPr>
          <p:cNvSpPr txBox="1"/>
          <p:nvPr/>
        </p:nvSpPr>
        <p:spPr>
          <a:xfrm>
            <a:off x="3141035" y="4212805"/>
            <a:ext cx="6098058" cy="369332"/>
          </a:xfrm>
          <a:prstGeom prst="rect">
            <a:avLst/>
          </a:prstGeom>
          <a:noFill/>
        </p:spPr>
        <p:txBody>
          <a:bodyPr wrap="square">
            <a:spAutoFit/>
          </a:bodyPr>
          <a:lstStyle/>
          <a:p>
            <a:pPr marL="457200" indent="-457200">
              <a:buFont typeface="+mj-lt"/>
              <a:buAutoNum type="arabicPeriod" startAt="4"/>
            </a:pPr>
            <a:r>
              <a:rPr lang="en-US" sz="1800" dirty="0">
                <a:solidFill>
                  <a:srgbClr val="FF0000"/>
                </a:solidFill>
              </a:rPr>
              <a:t>Training the model</a:t>
            </a:r>
          </a:p>
        </p:txBody>
      </p:sp>
      <p:sp>
        <p:nvSpPr>
          <p:cNvPr id="24" name="TextBox 23">
            <a:extLst>
              <a:ext uri="{FF2B5EF4-FFF2-40B4-BE49-F238E27FC236}">
                <a16:creationId xmlns:a16="http://schemas.microsoft.com/office/drawing/2014/main" id="{B36FC0E5-B2A2-F663-49F1-DAF128FCF26E}"/>
              </a:ext>
            </a:extLst>
          </p:cNvPr>
          <p:cNvSpPr txBox="1"/>
          <p:nvPr/>
        </p:nvSpPr>
        <p:spPr>
          <a:xfrm>
            <a:off x="2351584" y="5113058"/>
            <a:ext cx="1865278" cy="369332"/>
          </a:xfrm>
          <a:prstGeom prst="rect">
            <a:avLst/>
          </a:prstGeom>
          <a:noFill/>
        </p:spPr>
        <p:txBody>
          <a:bodyPr wrap="square">
            <a:spAutoFit/>
          </a:bodyPr>
          <a:lstStyle/>
          <a:p>
            <a:pPr marL="457200" indent="-457200">
              <a:buFont typeface="+mj-lt"/>
              <a:buAutoNum type="arabicPeriod" startAt="5"/>
            </a:pPr>
            <a:r>
              <a:rPr lang="en-US" sz="1800" dirty="0"/>
              <a:t>Evaluation</a:t>
            </a:r>
          </a:p>
        </p:txBody>
      </p:sp>
      <p:sp>
        <p:nvSpPr>
          <p:cNvPr id="26" name="TextBox 25">
            <a:extLst>
              <a:ext uri="{FF2B5EF4-FFF2-40B4-BE49-F238E27FC236}">
                <a16:creationId xmlns:a16="http://schemas.microsoft.com/office/drawing/2014/main" id="{AAE96A15-4AEC-23B5-CB5F-2D3128F91878}"/>
              </a:ext>
            </a:extLst>
          </p:cNvPr>
          <p:cNvSpPr txBox="1"/>
          <p:nvPr/>
        </p:nvSpPr>
        <p:spPr>
          <a:xfrm>
            <a:off x="7346845" y="1853180"/>
            <a:ext cx="2686930" cy="646331"/>
          </a:xfrm>
          <a:prstGeom prst="rect">
            <a:avLst/>
          </a:prstGeom>
          <a:noFill/>
        </p:spPr>
        <p:txBody>
          <a:bodyPr wrap="square">
            <a:spAutoFit/>
          </a:bodyPr>
          <a:lstStyle/>
          <a:p>
            <a:pPr marL="457200" indent="-457200">
              <a:buFont typeface="+mj-lt"/>
              <a:buAutoNum type="arabicPeriod" startAt="6"/>
            </a:pPr>
            <a:r>
              <a:rPr lang="en-US" dirty="0"/>
              <a:t>(Hyper)p</a:t>
            </a:r>
            <a:r>
              <a:rPr lang="en-US" sz="1800" dirty="0"/>
              <a:t>arameter tuning</a:t>
            </a:r>
          </a:p>
        </p:txBody>
      </p:sp>
      <p:sp>
        <p:nvSpPr>
          <p:cNvPr id="28" name="TextBox 27">
            <a:extLst>
              <a:ext uri="{FF2B5EF4-FFF2-40B4-BE49-F238E27FC236}">
                <a16:creationId xmlns:a16="http://schemas.microsoft.com/office/drawing/2014/main" id="{3A601B56-16C5-8FD9-B1B5-1DF44430DBF2}"/>
              </a:ext>
            </a:extLst>
          </p:cNvPr>
          <p:cNvSpPr txBox="1"/>
          <p:nvPr/>
        </p:nvSpPr>
        <p:spPr>
          <a:xfrm>
            <a:off x="2352797" y="6308726"/>
            <a:ext cx="2975399" cy="378309"/>
          </a:xfrm>
          <a:prstGeom prst="rect">
            <a:avLst/>
          </a:prstGeom>
          <a:noFill/>
        </p:spPr>
        <p:txBody>
          <a:bodyPr wrap="square">
            <a:spAutoFit/>
          </a:bodyPr>
          <a:lstStyle/>
          <a:p>
            <a:pPr marL="457200" indent="-457200">
              <a:buFont typeface="+mj-lt"/>
              <a:buAutoNum type="arabicPeriod" startAt="7"/>
            </a:pPr>
            <a:r>
              <a:rPr lang="en-US" sz="1800" dirty="0"/>
              <a:t>Predicting unseen data</a:t>
            </a:r>
          </a:p>
        </p:txBody>
      </p:sp>
    </p:spTree>
    <p:extLst>
      <p:ext uri="{BB962C8B-B14F-4D97-AF65-F5344CB8AC3E}">
        <p14:creationId xmlns:p14="http://schemas.microsoft.com/office/powerpoint/2010/main" val="2883870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2" grpId="0"/>
      <p:bldP spid="24" grpId="0"/>
      <p:bldP spid="26" grpId="0"/>
      <p:bldP spid="2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F8C18A-FBD4-3989-AE7A-3D81FCCB3179}"/>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C91111E8-ADAE-86D5-4A29-2322A4548565}"/>
              </a:ext>
            </a:extLst>
          </p:cNvPr>
          <p:cNvSpPr>
            <a:spLocks noGrp="1"/>
          </p:cNvSpPr>
          <p:nvPr>
            <p:ph type="title"/>
          </p:nvPr>
        </p:nvSpPr>
        <p:spPr>
          <a:xfrm>
            <a:off x="838200" y="229198"/>
            <a:ext cx="10515600" cy="1325563"/>
          </a:xfrm>
        </p:spPr>
        <p:txBody>
          <a:bodyPr>
            <a:normAutofit/>
          </a:bodyPr>
          <a:lstStyle/>
          <a:p>
            <a:pPr algn="ctr"/>
            <a:r>
              <a:rPr lang="en-US" dirty="0"/>
              <a:t>How to do Machine Learning?</a:t>
            </a:r>
            <a:br>
              <a:rPr lang="en-US" dirty="0"/>
            </a:br>
            <a:r>
              <a:rPr lang="en-US" dirty="0"/>
              <a:t>7 steps of Machine Learning</a:t>
            </a:r>
          </a:p>
        </p:txBody>
      </p:sp>
      <p:sp>
        <p:nvSpPr>
          <p:cNvPr id="7" name="Slide Number Placeholder 6">
            <a:extLst>
              <a:ext uri="{FF2B5EF4-FFF2-40B4-BE49-F238E27FC236}">
                <a16:creationId xmlns:a16="http://schemas.microsoft.com/office/drawing/2014/main" id="{FABDAD9B-2E67-B298-AD0A-316448645AC9}"/>
              </a:ext>
            </a:extLst>
          </p:cNvPr>
          <p:cNvSpPr>
            <a:spLocks noGrp="1"/>
          </p:cNvSpPr>
          <p:nvPr>
            <p:ph type="sldNum" sz="quarter" idx="12"/>
          </p:nvPr>
        </p:nvSpPr>
        <p:spPr/>
        <p:txBody>
          <a:bodyPr/>
          <a:lstStyle/>
          <a:p>
            <a:fld id="{4D293FED-3968-494D-9506-17D4A14AF90C}" type="slidenum">
              <a:rPr lang="en-US" smtClean="0"/>
              <a:t>19</a:t>
            </a:fld>
            <a:endParaRPr lang="en-US" dirty="0"/>
          </a:p>
        </p:txBody>
      </p:sp>
      <p:grpSp>
        <p:nvGrpSpPr>
          <p:cNvPr id="3" name="Group 2">
            <a:extLst>
              <a:ext uri="{FF2B5EF4-FFF2-40B4-BE49-F238E27FC236}">
                <a16:creationId xmlns:a16="http://schemas.microsoft.com/office/drawing/2014/main" id="{903F0306-16CF-FDE6-0E6C-E92CE362F0A4}"/>
              </a:ext>
            </a:extLst>
          </p:cNvPr>
          <p:cNvGrpSpPr/>
          <p:nvPr/>
        </p:nvGrpSpPr>
        <p:grpSpPr>
          <a:xfrm>
            <a:off x="4208690" y="1412776"/>
            <a:ext cx="5081609" cy="5383037"/>
            <a:chOff x="5190856" y="1484785"/>
            <a:chExt cx="5081609" cy="5383037"/>
          </a:xfrm>
        </p:grpSpPr>
        <p:grpSp>
          <p:nvGrpSpPr>
            <p:cNvPr id="12" name="Group 11">
              <a:extLst>
                <a:ext uri="{FF2B5EF4-FFF2-40B4-BE49-F238E27FC236}">
                  <a16:creationId xmlns:a16="http://schemas.microsoft.com/office/drawing/2014/main" id="{56ACA6E0-0B9D-6B0A-A25B-DA95CD23A904}"/>
                </a:ext>
              </a:extLst>
            </p:cNvPr>
            <p:cNvGrpSpPr/>
            <p:nvPr/>
          </p:nvGrpSpPr>
          <p:grpSpPr>
            <a:xfrm>
              <a:off x="5207836" y="1484785"/>
              <a:ext cx="5064629" cy="4412531"/>
              <a:chOff x="3683835" y="1680765"/>
              <a:chExt cx="5064629" cy="4412531"/>
            </a:xfrm>
          </p:grpSpPr>
          <p:pic>
            <p:nvPicPr>
              <p:cNvPr id="6148" name="Picture 4">
                <a:extLst>
                  <a:ext uri="{FF2B5EF4-FFF2-40B4-BE49-F238E27FC236}">
                    <a16:creationId xmlns:a16="http://schemas.microsoft.com/office/drawing/2014/main" id="{273E24CC-7F63-45BC-2195-060B2691B3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835" y="1680765"/>
                <a:ext cx="5064629" cy="4412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a:extLst>
                  <a:ext uri="{FF2B5EF4-FFF2-40B4-BE49-F238E27FC236}">
                    <a16:creationId xmlns:a16="http://schemas.microsoft.com/office/drawing/2014/main" id="{9DFFA641-F043-3082-D3A1-928B54B1734D}"/>
                  </a:ext>
                </a:extLst>
              </p:cNvPr>
              <p:cNvSpPr/>
              <p:nvPr/>
            </p:nvSpPr>
            <p:spPr>
              <a:xfrm>
                <a:off x="4788024" y="5713213"/>
                <a:ext cx="1512168" cy="380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A3859AE-A28B-918E-8503-D58081CEF7F9}"/>
                  </a:ext>
                </a:extLst>
              </p:cNvPr>
              <p:cNvSpPr/>
              <p:nvPr/>
            </p:nvSpPr>
            <p:spPr>
              <a:xfrm>
                <a:off x="5012432" y="3429024"/>
                <a:ext cx="927720" cy="1900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5">
              <a:extLst>
                <a:ext uri="{FF2B5EF4-FFF2-40B4-BE49-F238E27FC236}">
                  <a16:creationId xmlns:a16="http://schemas.microsoft.com/office/drawing/2014/main" id="{0F73C424-AF43-C966-D38A-CA336B42CC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7516" y="4879681"/>
              <a:ext cx="81915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id="{03DADFCC-52B5-18DD-506E-F070579FDF82}"/>
                </a:ext>
              </a:extLst>
            </p:cNvPr>
            <p:cNvSpPr txBox="1"/>
            <p:nvPr/>
          </p:nvSpPr>
          <p:spPr>
            <a:xfrm>
              <a:off x="5190856" y="5513025"/>
              <a:ext cx="1062599" cy="538609"/>
            </a:xfrm>
            <a:prstGeom prst="rect">
              <a:avLst/>
            </a:prstGeom>
            <a:solidFill>
              <a:schemeClr val="bg1"/>
            </a:solidFill>
          </p:spPr>
          <p:txBody>
            <a:bodyPr wrap="none" tIns="0" rtlCol="0">
              <a:spAutoFit/>
            </a:bodyPr>
            <a:lstStyle/>
            <a:p>
              <a:pPr algn="ctr"/>
              <a:r>
                <a:rPr lang="en-US" sz="1600" dirty="0"/>
                <a:t>Validation </a:t>
              </a:r>
              <a:br>
                <a:rPr lang="en-US" sz="1600" dirty="0"/>
              </a:br>
              <a:r>
                <a:rPr lang="en-US" sz="1600" dirty="0"/>
                <a:t>Data</a:t>
              </a:r>
            </a:p>
          </p:txBody>
        </p:sp>
        <p:pic>
          <p:nvPicPr>
            <p:cNvPr id="14338" name="Picture 2">
              <a:extLst>
                <a:ext uri="{FF2B5EF4-FFF2-40B4-BE49-F238E27FC236}">
                  <a16:creationId xmlns:a16="http://schemas.microsoft.com/office/drawing/2014/main" id="{B2C7D6DE-C6BE-6A70-9D76-DE1CD91E0AF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3360"/>
            <a:stretch/>
          </p:blipFill>
          <p:spPr bwMode="auto">
            <a:xfrm>
              <a:off x="6615671" y="5663725"/>
              <a:ext cx="904875" cy="6934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0" name="Picture 4">
              <a:extLst>
                <a:ext uri="{FF2B5EF4-FFF2-40B4-BE49-F238E27FC236}">
                  <a16:creationId xmlns:a16="http://schemas.microsoft.com/office/drawing/2014/main" id="{CF3B0B36-02B7-D157-94FC-ABE7D59D18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6968096" y="5430361"/>
              <a:ext cx="200025"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6">
              <a:extLst>
                <a:ext uri="{FF2B5EF4-FFF2-40B4-BE49-F238E27FC236}">
                  <a16:creationId xmlns:a16="http://schemas.microsoft.com/office/drawing/2014/main" id="{832FE542-0087-2DAF-33A4-1AAE4A98DC8B}"/>
                </a:ext>
              </a:extLst>
            </p:cNvPr>
            <p:cNvSpPr txBox="1"/>
            <p:nvPr/>
          </p:nvSpPr>
          <p:spPr>
            <a:xfrm>
              <a:off x="6286078" y="6329213"/>
              <a:ext cx="1638755" cy="538609"/>
            </a:xfrm>
            <a:prstGeom prst="rect">
              <a:avLst/>
            </a:prstGeom>
            <a:solidFill>
              <a:schemeClr val="bg1"/>
            </a:solidFill>
          </p:spPr>
          <p:txBody>
            <a:bodyPr wrap="square" tIns="0" rtlCol="0">
              <a:spAutoFit/>
            </a:bodyPr>
            <a:lstStyle/>
            <a:p>
              <a:pPr algn="ctr"/>
              <a:r>
                <a:rPr lang="en-US" sz="1600" dirty="0"/>
                <a:t>Testing/Unseen Data</a:t>
              </a:r>
            </a:p>
          </p:txBody>
        </p:sp>
      </p:grpSp>
      <p:sp>
        <p:nvSpPr>
          <p:cNvPr id="16" name="TextBox 15">
            <a:extLst>
              <a:ext uri="{FF2B5EF4-FFF2-40B4-BE49-F238E27FC236}">
                <a16:creationId xmlns:a16="http://schemas.microsoft.com/office/drawing/2014/main" id="{6D51E06B-C7F4-B034-2710-2BFC2823D371}"/>
              </a:ext>
            </a:extLst>
          </p:cNvPr>
          <p:cNvSpPr txBox="1"/>
          <p:nvPr/>
        </p:nvSpPr>
        <p:spPr>
          <a:xfrm>
            <a:off x="3141035" y="1638707"/>
            <a:ext cx="2686930" cy="646331"/>
          </a:xfrm>
          <a:prstGeom prst="rect">
            <a:avLst/>
          </a:prstGeom>
          <a:noFill/>
        </p:spPr>
        <p:txBody>
          <a:bodyPr wrap="square">
            <a:spAutoFit/>
          </a:bodyPr>
          <a:lstStyle/>
          <a:p>
            <a:pPr marL="457200" indent="-457200">
              <a:buFont typeface="+mj-lt"/>
              <a:buAutoNum type="arabicPeriod"/>
            </a:pPr>
            <a:r>
              <a:rPr lang="en-US" sz="1800" dirty="0"/>
              <a:t>Gathering data</a:t>
            </a:r>
          </a:p>
          <a:p>
            <a:pPr marL="457200" indent="-457200">
              <a:buFont typeface="+mj-lt"/>
              <a:buAutoNum type="arabicPeriod"/>
            </a:pPr>
            <a:r>
              <a:rPr lang="en-US" sz="1800" dirty="0"/>
              <a:t>Data preparation</a:t>
            </a:r>
          </a:p>
        </p:txBody>
      </p:sp>
      <p:sp>
        <p:nvSpPr>
          <p:cNvPr id="20" name="TextBox 19">
            <a:extLst>
              <a:ext uri="{FF2B5EF4-FFF2-40B4-BE49-F238E27FC236}">
                <a16:creationId xmlns:a16="http://schemas.microsoft.com/office/drawing/2014/main" id="{7CC49FC7-D643-8A9E-C999-7FCA8F94E88B}"/>
              </a:ext>
            </a:extLst>
          </p:cNvPr>
          <p:cNvSpPr txBox="1"/>
          <p:nvPr/>
        </p:nvSpPr>
        <p:spPr>
          <a:xfrm>
            <a:off x="3141035" y="3267899"/>
            <a:ext cx="1954481" cy="646331"/>
          </a:xfrm>
          <a:prstGeom prst="rect">
            <a:avLst/>
          </a:prstGeom>
          <a:noFill/>
        </p:spPr>
        <p:txBody>
          <a:bodyPr wrap="square">
            <a:spAutoFit/>
          </a:bodyPr>
          <a:lstStyle/>
          <a:p>
            <a:pPr marL="457200" indent="-457200">
              <a:buFont typeface="+mj-lt"/>
              <a:buAutoNum type="arabicPeriod" startAt="3"/>
            </a:pPr>
            <a:r>
              <a:rPr lang="en-US" sz="1800" dirty="0"/>
              <a:t>Choosing a ML algorithm</a:t>
            </a:r>
          </a:p>
        </p:txBody>
      </p:sp>
      <p:sp>
        <p:nvSpPr>
          <p:cNvPr id="22" name="TextBox 21">
            <a:extLst>
              <a:ext uri="{FF2B5EF4-FFF2-40B4-BE49-F238E27FC236}">
                <a16:creationId xmlns:a16="http://schemas.microsoft.com/office/drawing/2014/main" id="{CFB9E605-1EFD-8CA2-F64E-E1B819F1C01B}"/>
              </a:ext>
            </a:extLst>
          </p:cNvPr>
          <p:cNvSpPr txBox="1"/>
          <p:nvPr/>
        </p:nvSpPr>
        <p:spPr>
          <a:xfrm>
            <a:off x="3141035" y="4212805"/>
            <a:ext cx="6098058" cy="369332"/>
          </a:xfrm>
          <a:prstGeom prst="rect">
            <a:avLst/>
          </a:prstGeom>
          <a:noFill/>
        </p:spPr>
        <p:txBody>
          <a:bodyPr wrap="square">
            <a:spAutoFit/>
          </a:bodyPr>
          <a:lstStyle/>
          <a:p>
            <a:pPr marL="457200" indent="-457200">
              <a:buFont typeface="+mj-lt"/>
              <a:buAutoNum type="arabicPeriod" startAt="4"/>
            </a:pPr>
            <a:r>
              <a:rPr lang="en-US" sz="1800" dirty="0"/>
              <a:t>Training the model</a:t>
            </a:r>
          </a:p>
        </p:txBody>
      </p:sp>
      <p:sp>
        <p:nvSpPr>
          <p:cNvPr id="24" name="TextBox 23">
            <a:extLst>
              <a:ext uri="{FF2B5EF4-FFF2-40B4-BE49-F238E27FC236}">
                <a16:creationId xmlns:a16="http://schemas.microsoft.com/office/drawing/2014/main" id="{DAEE9AAE-EC78-E85C-30D3-A2962D38309D}"/>
              </a:ext>
            </a:extLst>
          </p:cNvPr>
          <p:cNvSpPr txBox="1"/>
          <p:nvPr/>
        </p:nvSpPr>
        <p:spPr>
          <a:xfrm>
            <a:off x="2351584" y="5113058"/>
            <a:ext cx="1865278" cy="369332"/>
          </a:xfrm>
          <a:prstGeom prst="rect">
            <a:avLst/>
          </a:prstGeom>
          <a:noFill/>
        </p:spPr>
        <p:txBody>
          <a:bodyPr wrap="square">
            <a:spAutoFit/>
          </a:bodyPr>
          <a:lstStyle/>
          <a:p>
            <a:pPr marL="457200" indent="-457200">
              <a:buFont typeface="+mj-lt"/>
              <a:buAutoNum type="arabicPeriod" startAt="5"/>
            </a:pPr>
            <a:r>
              <a:rPr lang="en-US" sz="1800" dirty="0">
                <a:solidFill>
                  <a:srgbClr val="FF0000"/>
                </a:solidFill>
              </a:rPr>
              <a:t>Evaluation</a:t>
            </a:r>
          </a:p>
        </p:txBody>
      </p:sp>
      <p:sp>
        <p:nvSpPr>
          <p:cNvPr id="26" name="TextBox 25">
            <a:extLst>
              <a:ext uri="{FF2B5EF4-FFF2-40B4-BE49-F238E27FC236}">
                <a16:creationId xmlns:a16="http://schemas.microsoft.com/office/drawing/2014/main" id="{2EDF3FB4-664E-6B88-F00E-5230106F44BC}"/>
              </a:ext>
            </a:extLst>
          </p:cNvPr>
          <p:cNvSpPr txBox="1"/>
          <p:nvPr/>
        </p:nvSpPr>
        <p:spPr>
          <a:xfrm>
            <a:off x="7346845" y="1853180"/>
            <a:ext cx="2686930" cy="646331"/>
          </a:xfrm>
          <a:prstGeom prst="rect">
            <a:avLst/>
          </a:prstGeom>
          <a:noFill/>
        </p:spPr>
        <p:txBody>
          <a:bodyPr wrap="square">
            <a:spAutoFit/>
          </a:bodyPr>
          <a:lstStyle/>
          <a:p>
            <a:pPr marL="457200" indent="-457200">
              <a:buFont typeface="+mj-lt"/>
              <a:buAutoNum type="arabicPeriod" startAt="6"/>
            </a:pPr>
            <a:r>
              <a:rPr lang="en-US" dirty="0"/>
              <a:t>(Hyper)p</a:t>
            </a:r>
            <a:r>
              <a:rPr lang="en-US" sz="1800" dirty="0"/>
              <a:t>arameter tuning</a:t>
            </a:r>
          </a:p>
        </p:txBody>
      </p:sp>
      <p:sp>
        <p:nvSpPr>
          <p:cNvPr id="28" name="TextBox 27">
            <a:extLst>
              <a:ext uri="{FF2B5EF4-FFF2-40B4-BE49-F238E27FC236}">
                <a16:creationId xmlns:a16="http://schemas.microsoft.com/office/drawing/2014/main" id="{48428877-2567-638A-DBC5-F4F2E34FB548}"/>
              </a:ext>
            </a:extLst>
          </p:cNvPr>
          <p:cNvSpPr txBox="1"/>
          <p:nvPr/>
        </p:nvSpPr>
        <p:spPr>
          <a:xfrm>
            <a:off x="2352797" y="6308726"/>
            <a:ext cx="2975399" cy="378309"/>
          </a:xfrm>
          <a:prstGeom prst="rect">
            <a:avLst/>
          </a:prstGeom>
          <a:noFill/>
        </p:spPr>
        <p:txBody>
          <a:bodyPr wrap="square">
            <a:spAutoFit/>
          </a:bodyPr>
          <a:lstStyle/>
          <a:p>
            <a:pPr marL="457200" indent="-457200">
              <a:buFont typeface="+mj-lt"/>
              <a:buAutoNum type="arabicPeriod" startAt="7"/>
            </a:pPr>
            <a:r>
              <a:rPr lang="en-US" sz="1800" dirty="0"/>
              <a:t>Predicting unseen data</a:t>
            </a:r>
          </a:p>
        </p:txBody>
      </p:sp>
      <p:sp>
        <p:nvSpPr>
          <p:cNvPr id="4" name="Speech Bubble: Oval 3">
            <a:extLst>
              <a:ext uri="{FF2B5EF4-FFF2-40B4-BE49-F238E27FC236}">
                <a16:creationId xmlns:a16="http://schemas.microsoft.com/office/drawing/2014/main" id="{85A0210D-3268-04E7-AA87-73DD5AAECDC9}"/>
              </a:ext>
            </a:extLst>
          </p:cNvPr>
          <p:cNvSpPr/>
          <p:nvPr/>
        </p:nvSpPr>
        <p:spPr>
          <a:xfrm>
            <a:off x="8506058" y="2111039"/>
            <a:ext cx="2743201" cy="866787"/>
          </a:xfrm>
          <a:prstGeom prst="wedgeEllipseCallout">
            <a:avLst>
              <a:gd name="adj1" fmla="val -37129"/>
              <a:gd name="adj2" fmla="val 9054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HK" sz="1200" dirty="0"/>
              <a:t>Performance metrics:  accuracy, recall, precision, ROC, RMSE </a:t>
            </a:r>
          </a:p>
          <a:p>
            <a:r>
              <a:rPr lang="en-HK" sz="1200" dirty="0"/>
              <a:t>Cross-Validation</a:t>
            </a:r>
          </a:p>
        </p:txBody>
      </p:sp>
      <p:sp>
        <p:nvSpPr>
          <p:cNvPr id="5" name="Freeform: Shape 4">
            <a:extLst>
              <a:ext uri="{FF2B5EF4-FFF2-40B4-BE49-F238E27FC236}">
                <a16:creationId xmlns:a16="http://schemas.microsoft.com/office/drawing/2014/main" id="{19AC6A5A-83CD-A97F-1FC1-17A8F86B8321}"/>
              </a:ext>
            </a:extLst>
          </p:cNvPr>
          <p:cNvSpPr/>
          <p:nvPr/>
        </p:nvSpPr>
        <p:spPr>
          <a:xfrm>
            <a:off x="4085863" y="3287210"/>
            <a:ext cx="5218154" cy="3090441"/>
          </a:xfrm>
          <a:custGeom>
            <a:avLst/>
            <a:gdLst>
              <a:gd name="connsiteX0" fmla="*/ 480350 w 5218154"/>
              <a:gd name="connsiteY0" fmla="*/ 2957332 h 3090441"/>
              <a:gd name="connsiteX1" fmla="*/ 480350 w 5218154"/>
              <a:gd name="connsiteY1" fmla="*/ 2957332 h 3090441"/>
              <a:gd name="connsiteX2" fmla="*/ 410902 w 5218154"/>
              <a:gd name="connsiteY2" fmla="*/ 2870522 h 3090441"/>
              <a:gd name="connsiteX3" fmla="*/ 277793 w 5218154"/>
              <a:gd name="connsiteY3" fmla="*/ 2772137 h 3090441"/>
              <a:gd name="connsiteX4" fmla="*/ 231494 w 5218154"/>
              <a:gd name="connsiteY4" fmla="*/ 2691114 h 3090441"/>
              <a:gd name="connsiteX5" fmla="*/ 121534 w 5218154"/>
              <a:gd name="connsiteY5" fmla="*/ 2482770 h 3090441"/>
              <a:gd name="connsiteX6" fmla="*/ 81023 w 5218154"/>
              <a:gd name="connsiteY6" fmla="*/ 2361236 h 3090441"/>
              <a:gd name="connsiteX7" fmla="*/ 46299 w 5218154"/>
              <a:gd name="connsiteY7" fmla="*/ 2193403 h 3090441"/>
              <a:gd name="connsiteX8" fmla="*/ 0 w 5218154"/>
              <a:gd name="connsiteY8" fmla="*/ 1956122 h 3090441"/>
              <a:gd name="connsiteX9" fmla="*/ 17362 w 5218154"/>
              <a:gd name="connsiteY9" fmla="*/ 1551008 h 3090441"/>
              <a:gd name="connsiteX10" fmla="*/ 57874 w 5218154"/>
              <a:gd name="connsiteY10" fmla="*/ 1458410 h 3090441"/>
              <a:gd name="connsiteX11" fmla="*/ 98385 w 5218154"/>
              <a:gd name="connsiteY11" fmla="*/ 1394749 h 3090441"/>
              <a:gd name="connsiteX12" fmla="*/ 208345 w 5218154"/>
              <a:gd name="connsiteY12" fmla="*/ 1319514 h 3090441"/>
              <a:gd name="connsiteX13" fmla="*/ 462988 w 5218154"/>
              <a:gd name="connsiteY13" fmla="*/ 1284790 h 3090441"/>
              <a:gd name="connsiteX14" fmla="*/ 1273215 w 5218154"/>
              <a:gd name="connsiteY14" fmla="*/ 1238491 h 3090441"/>
              <a:gd name="connsiteX15" fmla="*/ 1354238 w 5218154"/>
              <a:gd name="connsiteY15" fmla="*/ 1215342 h 3090441"/>
              <a:gd name="connsiteX16" fmla="*/ 1377388 w 5218154"/>
              <a:gd name="connsiteY16" fmla="*/ 1197980 h 3090441"/>
              <a:gd name="connsiteX17" fmla="*/ 1435261 w 5218154"/>
              <a:gd name="connsiteY17" fmla="*/ 1134319 h 3090441"/>
              <a:gd name="connsiteX18" fmla="*/ 1562583 w 5218154"/>
              <a:gd name="connsiteY18" fmla="*/ 1082233 h 3090441"/>
              <a:gd name="connsiteX19" fmla="*/ 1620456 w 5218154"/>
              <a:gd name="connsiteY19" fmla="*/ 1064871 h 3090441"/>
              <a:gd name="connsiteX20" fmla="*/ 1799864 w 5218154"/>
              <a:gd name="connsiteY20" fmla="*/ 1001210 h 3090441"/>
              <a:gd name="connsiteX21" fmla="*/ 1857737 w 5218154"/>
              <a:gd name="connsiteY21" fmla="*/ 978061 h 3090441"/>
              <a:gd name="connsiteX22" fmla="*/ 1915610 w 5218154"/>
              <a:gd name="connsiteY22" fmla="*/ 972274 h 3090441"/>
              <a:gd name="connsiteX23" fmla="*/ 2129742 w 5218154"/>
              <a:gd name="connsiteY23" fmla="*/ 960699 h 3090441"/>
              <a:gd name="connsiteX24" fmla="*/ 2193403 w 5218154"/>
              <a:gd name="connsiteY24" fmla="*/ 949124 h 3090441"/>
              <a:gd name="connsiteX25" fmla="*/ 2222340 w 5218154"/>
              <a:gd name="connsiteY25" fmla="*/ 937549 h 3090441"/>
              <a:gd name="connsiteX26" fmla="*/ 2662178 w 5218154"/>
              <a:gd name="connsiteY26" fmla="*/ 972274 h 3090441"/>
              <a:gd name="connsiteX27" fmla="*/ 2789499 w 5218154"/>
              <a:gd name="connsiteY27" fmla="*/ 1012785 h 3090441"/>
              <a:gd name="connsiteX28" fmla="*/ 3194613 w 5218154"/>
              <a:gd name="connsiteY28" fmla="*/ 1006998 h 3090441"/>
              <a:gd name="connsiteX29" fmla="*/ 3206188 w 5218154"/>
              <a:gd name="connsiteY29" fmla="*/ 989636 h 3090441"/>
              <a:gd name="connsiteX30" fmla="*/ 3321934 w 5218154"/>
              <a:gd name="connsiteY30" fmla="*/ 920187 h 3090441"/>
              <a:gd name="connsiteX31" fmla="*/ 3536066 w 5218154"/>
              <a:gd name="connsiteY31" fmla="*/ 688694 h 3090441"/>
              <a:gd name="connsiteX32" fmla="*/ 3611302 w 5218154"/>
              <a:gd name="connsiteY32" fmla="*/ 596096 h 3090441"/>
              <a:gd name="connsiteX33" fmla="*/ 3709686 w 5218154"/>
              <a:gd name="connsiteY33" fmla="*/ 439838 h 3090441"/>
              <a:gd name="connsiteX34" fmla="*/ 3865945 w 5218154"/>
              <a:gd name="connsiteY34" fmla="*/ 214132 h 3090441"/>
              <a:gd name="connsiteX35" fmla="*/ 3952755 w 5218154"/>
              <a:gd name="connsiteY35" fmla="*/ 115747 h 3090441"/>
              <a:gd name="connsiteX36" fmla="*/ 4004841 w 5218154"/>
              <a:gd name="connsiteY36" fmla="*/ 86810 h 3090441"/>
              <a:gd name="connsiteX37" fmla="*/ 4051140 w 5218154"/>
              <a:gd name="connsiteY37" fmla="*/ 46299 h 3090441"/>
              <a:gd name="connsiteX38" fmla="*/ 4126375 w 5218154"/>
              <a:gd name="connsiteY38" fmla="*/ 28937 h 3090441"/>
              <a:gd name="connsiteX39" fmla="*/ 4172674 w 5218154"/>
              <a:gd name="connsiteY39" fmla="*/ 5787 h 3090441"/>
              <a:gd name="connsiteX40" fmla="*/ 4201610 w 5218154"/>
              <a:gd name="connsiteY40" fmla="*/ 0 h 3090441"/>
              <a:gd name="connsiteX41" fmla="*/ 4415742 w 5218154"/>
              <a:gd name="connsiteY41" fmla="*/ 5787 h 3090441"/>
              <a:gd name="connsiteX42" fmla="*/ 4583575 w 5218154"/>
              <a:gd name="connsiteY42" fmla="*/ 46299 h 3090441"/>
              <a:gd name="connsiteX43" fmla="*/ 4705109 w 5218154"/>
              <a:gd name="connsiteY43" fmla="*/ 92598 h 3090441"/>
              <a:gd name="connsiteX44" fmla="*/ 4925028 w 5218154"/>
              <a:gd name="connsiteY44" fmla="*/ 156258 h 3090441"/>
              <a:gd name="connsiteX45" fmla="*/ 5023413 w 5218154"/>
              <a:gd name="connsiteY45" fmla="*/ 202557 h 3090441"/>
              <a:gd name="connsiteX46" fmla="*/ 5081286 w 5218154"/>
              <a:gd name="connsiteY46" fmla="*/ 248856 h 3090441"/>
              <a:gd name="connsiteX47" fmla="*/ 5168096 w 5218154"/>
              <a:gd name="connsiteY47" fmla="*/ 405114 h 3090441"/>
              <a:gd name="connsiteX48" fmla="*/ 5185459 w 5218154"/>
              <a:gd name="connsiteY48" fmla="*/ 497712 h 3090441"/>
              <a:gd name="connsiteX49" fmla="*/ 5208608 w 5218154"/>
              <a:gd name="connsiteY49" fmla="*/ 578734 h 3090441"/>
              <a:gd name="connsiteX50" fmla="*/ 5179671 w 5218154"/>
              <a:gd name="connsiteY50" fmla="*/ 1082233 h 3090441"/>
              <a:gd name="connsiteX51" fmla="*/ 5150734 w 5218154"/>
              <a:gd name="connsiteY51" fmla="*/ 1336876 h 3090441"/>
              <a:gd name="connsiteX52" fmla="*/ 5139160 w 5218154"/>
              <a:gd name="connsiteY52" fmla="*/ 1435261 h 3090441"/>
              <a:gd name="connsiteX53" fmla="*/ 5063924 w 5218154"/>
              <a:gd name="connsiteY53" fmla="*/ 1782501 h 3090441"/>
              <a:gd name="connsiteX54" fmla="*/ 5029200 w 5218154"/>
              <a:gd name="connsiteY54" fmla="*/ 1880886 h 3090441"/>
              <a:gd name="connsiteX55" fmla="*/ 4977114 w 5218154"/>
              <a:gd name="connsiteY55" fmla="*/ 2071868 h 3090441"/>
              <a:gd name="connsiteX56" fmla="*/ 4896091 w 5218154"/>
              <a:gd name="connsiteY56" fmla="*/ 2349661 h 3090441"/>
              <a:gd name="connsiteX57" fmla="*/ 4849793 w 5218154"/>
              <a:gd name="connsiteY57" fmla="*/ 2471195 h 3090441"/>
              <a:gd name="connsiteX58" fmla="*/ 4734046 w 5218154"/>
              <a:gd name="connsiteY58" fmla="*/ 2731625 h 3090441"/>
              <a:gd name="connsiteX59" fmla="*/ 4676172 w 5218154"/>
              <a:gd name="connsiteY59" fmla="*/ 2783712 h 3090441"/>
              <a:gd name="connsiteX60" fmla="*/ 4618299 w 5218154"/>
              <a:gd name="connsiteY60" fmla="*/ 2841585 h 3090441"/>
              <a:gd name="connsiteX61" fmla="*/ 4496765 w 5218154"/>
              <a:gd name="connsiteY61" fmla="*/ 2893671 h 3090441"/>
              <a:gd name="connsiteX62" fmla="*/ 4288421 w 5218154"/>
              <a:gd name="connsiteY62" fmla="*/ 3003631 h 3090441"/>
              <a:gd name="connsiteX63" fmla="*/ 4218972 w 5218154"/>
              <a:gd name="connsiteY63" fmla="*/ 3044142 h 3090441"/>
              <a:gd name="connsiteX64" fmla="*/ 4149524 w 5218154"/>
              <a:gd name="connsiteY64" fmla="*/ 3061504 h 3090441"/>
              <a:gd name="connsiteX65" fmla="*/ 4027990 w 5218154"/>
              <a:gd name="connsiteY65" fmla="*/ 3090441 h 3090441"/>
              <a:gd name="connsiteX66" fmla="*/ 3755985 w 5218154"/>
              <a:gd name="connsiteY66" fmla="*/ 3078866 h 3090441"/>
              <a:gd name="connsiteX67" fmla="*/ 3698112 w 5218154"/>
              <a:gd name="connsiteY67" fmla="*/ 3067291 h 3090441"/>
              <a:gd name="connsiteX68" fmla="*/ 3634451 w 5218154"/>
              <a:gd name="connsiteY68" fmla="*/ 3061504 h 3090441"/>
              <a:gd name="connsiteX69" fmla="*/ 3495555 w 5218154"/>
              <a:gd name="connsiteY69" fmla="*/ 3020993 h 3090441"/>
              <a:gd name="connsiteX70" fmla="*/ 3455043 w 5218154"/>
              <a:gd name="connsiteY70" fmla="*/ 3009418 h 3090441"/>
              <a:gd name="connsiteX71" fmla="*/ 3321934 w 5218154"/>
              <a:gd name="connsiteY71" fmla="*/ 2968906 h 3090441"/>
              <a:gd name="connsiteX72" fmla="*/ 3200400 w 5218154"/>
              <a:gd name="connsiteY72" fmla="*/ 2887884 h 3090441"/>
              <a:gd name="connsiteX73" fmla="*/ 3107803 w 5218154"/>
              <a:gd name="connsiteY73" fmla="*/ 2835798 h 3090441"/>
              <a:gd name="connsiteX74" fmla="*/ 3078866 w 5218154"/>
              <a:gd name="connsiteY74" fmla="*/ 2806861 h 3090441"/>
              <a:gd name="connsiteX75" fmla="*/ 3038355 w 5218154"/>
              <a:gd name="connsiteY75" fmla="*/ 2777924 h 3090441"/>
              <a:gd name="connsiteX76" fmla="*/ 2928395 w 5218154"/>
              <a:gd name="connsiteY76" fmla="*/ 2714263 h 3090441"/>
              <a:gd name="connsiteX77" fmla="*/ 2783712 w 5218154"/>
              <a:gd name="connsiteY77" fmla="*/ 2604304 h 3090441"/>
              <a:gd name="connsiteX78" fmla="*/ 2725838 w 5218154"/>
              <a:gd name="connsiteY78" fmla="*/ 2534856 h 3090441"/>
              <a:gd name="connsiteX79" fmla="*/ 2615879 w 5218154"/>
              <a:gd name="connsiteY79" fmla="*/ 2378598 h 3090441"/>
              <a:gd name="connsiteX80" fmla="*/ 2552218 w 5218154"/>
              <a:gd name="connsiteY80" fmla="*/ 2291787 h 3090441"/>
              <a:gd name="connsiteX81" fmla="*/ 2424896 w 5218154"/>
              <a:gd name="connsiteY81" fmla="*/ 2193403 h 3090441"/>
              <a:gd name="connsiteX82" fmla="*/ 2291788 w 5218154"/>
              <a:gd name="connsiteY82" fmla="*/ 2123955 h 3090441"/>
              <a:gd name="connsiteX83" fmla="*/ 1805651 w 5218154"/>
              <a:gd name="connsiteY83" fmla="*/ 2100805 h 3090441"/>
              <a:gd name="connsiteX84" fmla="*/ 1713053 w 5218154"/>
              <a:gd name="connsiteY84" fmla="*/ 2089231 h 3090441"/>
              <a:gd name="connsiteX85" fmla="*/ 1591519 w 5218154"/>
              <a:gd name="connsiteY85" fmla="*/ 2112380 h 3090441"/>
              <a:gd name="connsiteX86" fmla="*/ 1551008 w 5218154"/>
              <a:gd name="connsiteY86" fmla="*/ 2141317 h 3090441"/>
              <a:gd name="connsiteX87" fmla="*/ 1504709 w 5218154"/>
              <a:gd name="connsiteY87" fmla="*/ 2170253 h 3090441"/>
              <a:gd name="connsiteX88" fmla="*/ 1412112 w 5218154"/>
              <a:gd name="connsiteY88" fmla="*/ 2239701 h 3090441"/>
              <a:gd name="connsiteX89" fmla="*/ 1383175 w 5218154"/>
              <a:gd name="connsiteY89" fmla="*/ 2280213 h 3090441"/>
              <a:gd name="connsiteX90" fmla="*/ 1296365 w 5218154"/>
              <a:gd name="connsiteY90" fmla="*/ 2349661 h 3090441"/>
              <a:gd name="connsiteX91" fmla="*/ 1255853 w 5218154"/>
              <a:gd name="connsiteY91" fmla="*/ 2390172 h 3090441"/>
              <a:gd name="connsiteX92" fmla="*/ 1203767 w 5218154"/>
              <a:gd name="connsiteY92" fmla="*/ 2430684 h 3090441"/>
              <a:gd name="connsiteX93" fmla="*/ 1116957 w 5218154"/>
              <a:gd name="connsiteY93" fmla="*/ 2529068 h 3090441"/>
              <a:gd name="connsiteX94" fmla="*/ 1088021 w 5218154"/>
              <a:gd name="connsiteY94" fmla="*/ 2569580 h 3090441"/>
              <a:gd name="connsiteX95" fmla="*/ 989636 w 5218154"/>
              <a:gd name="connsiteY95" fmla="*/ 2673752 h 3090441"/>
              <a:gd name="connsiteX96" fmla="*/ 978061 w 5218154"/>
              <a:gd name="connsiteY96" fmla="*/ 2696901 h 3090441"/>
              <a:gd name="connsiteX97" fmla="*/ 879676 w 5218154"/>
              <a:gd name="connsiteY97" fmla="*/ 2783712 h 3090441"/>
              <a:gd name="connsiteX98" fmla="*/ 792866 w 5218154"/>
              <a:gd name="connsiteY98" fmla="*/ 2882096 h 3090441"/>
              <a:gd name="connsiteX99" fmla="*/ 740780 w 5218154"/>
              <a:gd name="connsiteY99" fmla="*/ 2922608 h 3090441"/>
              <a:gd name="connsiteX100" fmla="*/ 642395 w 5218154"/>
              <a:gd name="connsiteY100" fmla="*/ 2963119 h 3090441"/>
              <a:gd name="connsiteX101" fmla="*/ 584522 w 5218154"/>
              <a:gd name="connsiteY101" fmla="*/ 2957332 h 3090441"/>
              <a:gd name="connsiteX102" fmla="*/ 544010 w 5218154"/>
              <a:gd name="connsiteY102" fmla="*/ 2951544 h 3090441"/>
              <a:gd name="connsiteX103" fmla="*/ 515074 w 5218154"/>
              <a:gd name="connsiteY103" fmla="*/ 2928395 h 3090441"/>
              <a:gd name="connsiteX104" fmla="*/ 486137 w 5218154"/>
              <a:gd name="connsiteY104" fmla="*/ 2916820 h 3090441"/>
              <a:gd name="connsiteX105" fmla="*/ 445626 w 5218154"/>
              <a:gd name="connsiteY105" fmla="*/ 2887884 h 3090441"/>
              <a:gd name="connsiteX106" fmla="*/ 445626 w 5218154"/>
              <a:gd name="connsiteY106" fmla="*/ 2905246 h 309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5218154" h="3090441">
                <a:moveTo>
                  <a:pt x="480350" y="2957332"/>
                </a:moveTo>
                <a:lnTo>
                  <a:pt x="480350" y="2957332"/>
                </a:lnTo>
                <a:cubicBezTo>
                  <a:pt x="457201" y="2928395"/>
                  <a:pt x="438658" y="2895075"/>
                  <a:pt x="410902" y="2870522"/>
                </a:cubicBezTo>
                <a:cubicBezTo>
                  <a:pt x="310850" y="2782014"/>
                  <a:pt x="350067" y="2869920"/>
                  <a:pt x="277793" y="2772137"/>
                </a:cubicBezTo>
                <a:cubicBezTo>
                  <a:pt x="259304" y="2747122"/>
                  <a:pt x="246927" y="2718122"/>
                  <a:pt x="231494" y="2691114"/>
                </a:cubicBezTo>
                <a:cubicBezTo>
                  <a:pt x="192133" y="2622233"/>
                  <a:pt x="150344" y="2556852"/>
                  <a:pt x="121534" y="2482770"/>
                </a:cubicBezTo>
                <a:cubicBezTo>
                  <a:pt x="106057" y="2442971"/>
                  <a:pt x="89675" y="2403053"/>
                  <a:pt x="81023" y="2361236"/>
                </a:cubicBezTo>
                <a:cubicBezTo>
                  <a:pt x="69448" y="2305292"/>
                  <a:pt x="55691" y="2249755"/>
                  <a:pt x="46299" y="2193403"/>
                </a:cubicBezTo>
                <a:cubicBezTo>
                  <a:pt x="17611" y="2021274"/>
                  <a:pt x="33901" y="2100196"/>
                  <a:pt x="0" y="1956122"/>
                </a:cubicBezTo>
                <a:cubicBezTo>
                  <a:pt x="5787" y="1821084"/>
                  <a:pt x="1751" y="1685265"/>
                  <a:pt x="17362" y="1551008"/>
                </a:cubicBezTo>
                <a:cubicBezTo>
                  <a:pt x="21253" y="1517543"/>
                  <a:pt x="42366" y="1488319"/>
                  <a:pt x="57874" y="1458410"/>
                </a:cubicBezTo>
                <a:cubicBezTo>
                  <a:pt x="69452" y="1436081"/>
                  <a:pt x="82183" y="1413988"/>
                  <a:pt x="98385" y="1394749"/>
                </a:cubicBezTo>
                <a:cubicBezTo>
                  <a:pt x="124092" y="1364222"/>
                  <a:pt x="169154" y="1330892"/>
                  <a:pt x="208345" y="1319514"/>
                </a:cubicBezTo>
                <a:cubicBezTo>
                  <a:pt x="283514" y="1297691"/>
                  <a:pt x="386116" y="1289506"/>
                  <a:pt x="462988" y="1284790"/>
                </a:cubicBezTo>
                <a:lnTo>
                  <a:pt x="1273215" y="1238491"/>
                </a:lnTo>
                <a:cubicBezTo>
                  <a:pt x="1300223" y="1230775"/>
                  <a:pt x="1328059" y="1225522"/>
                  <a:pt x="1354238" y="1215342"/>
                </a:cubicBezTo>
                <a:cubicBezTo>
                  <a:pt x="1363228" y="1211846"/>
                  <a:pt x="1370567" y="1204801"/>
                  <a:pt x="1377388" y="1197980"/>
                </a:cubicBezTo>
                <a:cubicBezTo>
                  <a:pt x="1397667" y="1177701"/>
                  <a:pt x="1410942" y="1149518"/>
                  <a:pt x="1435261" y="1134319"/>
                </a:cubicBezTo>
                <a:cubicBezTo>
                  <a:pt x="1474146" y="1110016"/>
                  <a:pt x="1518493" y="1094831"/>
                  <a:pt x="1562583" y="1082233"/>
                </a:cubicBezTo>
                <a:cubicBezTo>
                  <a:pt x="1564990" y="1081545"/>
                  <a:pt x="1608870" y="1069642"/>
                  <a:pt x="1620456" y="1064871"/>
                </a:cubicBezTo>
                <a:cubicBezTo>
                  <a:pt x="1811399" y="986248"/>
                  <a:pt x="1581964" y="1073843"/>
                  <a:pt x="1799864" y="1001210"/>
                </a:cubicBezTo>
                <a:cubicBezTo>
                  <a:pt x="1819575" y="994640"/>
                  <a:pt x="1837580" y="983100"/>
                  <a:pt x="1857737" y="978061"/>
                </a:cubicBezTo>
                <a:cubicBezTo>
                  <a:pt x="1876545" y="973359"/>
                  <a:pt x="1896262" y="973509"/>
                  <a:pt x="1915610" y="972274"/>
                </a:cubicBezTo>
                <a:lnTo>
                  <a:pt x="2129742" y="960699"/>
                </a:lnTo>
                <a:cubicBezTo>
                  <a:pt x="2150962" y="956841"/>
                  <a:pt x="2172479" y="954355"/>
                  <a:pt x="2193403" y="949124"/>
                </a:cubicBezTo>
                <a:cubicBezTo>
                  <a:pt x="2203482" y="946604"/>
                  <a:pt x="2211960" y="937128"/>
                  <a:pt x="2222340" y="937549"/>
                </a:cubicBezTo>
                <a:cubicBezTo>
                  <a:pt x="2506449" y="949067"/>
                  <a:pt x="2502717" y="949492"/>
                  <a:pt x="2662178" y="972274"/>
                </a:cubicBezTo>
                <a:cubicBezTo>
                  <a:pt x="2709498" y="1019594"/>
                  <a:pt x="2689587" y="1011636"/>
                  <a:pt x="2789499" y="1012785"/>
                </a:cubicBezTo>
                <a:lnTo>
                  <a:pt x="3194613" y="1006998"/>
                </a:lnTo>
                <a:cubicBezTo>
                  <a:pt x="3198471" y="1001211"/>
                  <a:pt x="3200845" y="994089"/>
                  <a:pt x="3206188" y="989636"/>
                </a:cubicBezTo>
                <a:cubicBezTo>
                  <a:pt x="3307475" y="905229"/>
                  <a:pt x="3219419" y="988531"/>
                  <a:pt x="3321934" y="920187"/>
                </a:cubicBezTo>
                <a:cubicBezTo>
                  <a:pt x="3409687" y="861684"/>
                  <a:pt x="3471358" y="766675"/>
                  <a:pt x="3536066" y="688694"/>
                </a:cubicBezTo>
                <a:cubicBezTo>
                  <a:pt x="3561462" y="658089"/>
                  <a:pt x="3590112" y="629751"/>
                  <a:pt x="3611302" y="596096"/>
                </a:cubicBezTo>
                <a:lnTo>
                  <a:pt x="3709686" y="439838"/>
                </a:lnTo>
                <a:cubicBezTo>
                  <a:pt x="3760194" y="360190"/>
                  <a:pt x="3805414" y="289797"/>
                  <a:pt x="3865945" y="214132"/>
                </a:cubicBezTo>
                <a:cubicBezTo>
                  <a:pt x="3886676" y="188218"/>
                  <a:pt x="3923760" y="137493"/>
                  <a:pt x="3952755" y="115747"/>
                </a:cubicBezTo>
                <a:cubicBezTo>
                  <a:pt x="3968644" y="103830"/>
                  <a:pt x="3988615" y="98264"/>
                  <a:pt x="4004841" y="86810"/>
                </a:cubicBezTo>
                <a:cubicBezTo>
                  <a:pt x="4021594" y="74984"/>
                  <a:pt x="4032625" y="55115"/>
                  <a:pt x="4051140" y="46299"/>
                </a:cubicBezTo>
                <a:cubicBezTo>
                  <a:pt x="4074377" y="35234"/>
                  <a:pt x="4101297" y="34724"/>
                  <a:pt x="4126375" y="28937"/>
                </a:cubicBezTo>
                <a:cubicBezTo>
                  <a:pt x="4141808" y="21220"/>
                  <a:pt x="4156569" y="11981"/>
                  <a:pt x="4172674" y="5787"/>
                </a:cubicBezTo>
                <a:cubicBezTo>
                  <a:pt x="4181855" y="2256"/>
                  <a:pt x="4191774" y="0"/>
                  <a:pt x="4201610" y="0"/>
                </a:cubicBezTo>
                <a:cubicBezTo>
                  <a:pt x="4273013" y="0"/>
                  <a:pt x="4344365" y="3858"/>
                  <a:pt x="4415742" y="5787"/>
                </a:cubicBezTo>
                <a:cubicBezTo>
                  <a:pt x="4479153" y="19137"/>
                  <a:pt x="4525451" y="25674"/>
                  <a:pt x="4583575" y="46299"/>
                </a:cubicBezTo>
                <a:cubicBezTo>
                  <a:pt x="4624431" y="60796"/>
                  <a:pt x="4663880" y="79199"/>
                  <a:pt x="4705109" y="92598"/>
                </a:cubicBezTo>
                <a:cubicBezTo>
                  <a:pt x="4829838" y="133135"/>
                  <a:pt x="4801646" y="108276"/>
                  <a:pt x="4925028" y="156258"/>
                </a:cubicBezTo>
                <a:cubicBezTo>
                  <a:pt x="4958808" y="169395"/>
                  <a:pt x="4990995" y="186348"/>
                  <a:pt x="5023413" y="202557"/>
                </a:cubicBezTo>
                <a:cubicBezTo>
                  <a:pt x="5043761" y="212731"/>
                  <a:pt x="5068996" y="229192"/>
                  <a:pt x="5081286" y="248856"/>
                </a:cubicBezTo>
                <a:cubicBezTo>
                  <a:pt x="5112865" y="299383"/>
                  <a:pt x="5168096" y="405114"/>
                  <a:pt x="5168096" y="405114"/>
                </a:cubicBezTo>
                <a:cubicBezTo>
                  <a:pt x="5173884" y="435980"/>
                  <a:pt x="5178323" y="467130"/>
                  <a:pt x="5185459" y="497712"/>
                </a:cubicBezTo>
                <a:cubicBezTo>
                  <a:pt x="5191842" y="525065"/>
                  <a:pt x="5207605" y="550664"/>
                  <a:pt x="5208608" y="578734"/>
                </a:cubicBezTo>
                <a:cubicBezTo>
                  <a:pt x="5221388" y="936581"/>
                  <a:pt x="5229002" y="872582"/>
                  <a:pt x="5179671" y="1082233"/>
                </a:cubicBezTo>
                <a:cubicBezTo>
                  <a:pt x="5155457" y="1445427"/>
                  <a:pt x="5185393" y="1121987"/>
                  <a:pt x="5150734" y="1336876"/>
                </a:cubicBezTo>
                <a:cubicBezTo>
                  <a:pt x="5145476" y="1369476"/>
                  <a:pt x="5144589" y="1402689"/>
                  <a:pt x="5139160" y="1435261"/>
                </a:cubicBezTo>
                <a:cubicBezTo>
                  <a:pt x="5123200" y="1531024"/>
                  <a:pt x="5090668" y="1687870"/>
                  <a:pt x="5063924" y="1782501"/>
                </a:cubicBezTo>
                <a:cubicBezTo>
                  <a:pt x="5054466" y="1815968"/>
                  <a:pt x="5040775" y="1848091"/>
                  <a:pt x="5029200" y="1880886"/>
                </a:cubicBezTo>
                <a:cubicBezTo>
                  <a:pt x="5018126" y="2013779"/>
                  <a:pt x="5034831" y="1890848"/>
                  <a:pt x="4977114" y="2071868"/>
                </a:cubicBezTo>
                <a:cubicBezTo>
                  <a:pt x="4947813" y="2163766"/>
                  <a:pt x="4930428" y="2259524"/>
                  <a:pt x="4896091" y="2349661"/>
                </a:cubicBezTo>
                <a:cubicBezTo>
                  <a:pt x="4880658" y="2390172"/>
                  <a:pt x="4863502" y="2430068"/>
                  <a:pt x="4849793" y="2471195"/>
                </a:cubicBezTo>
                <a:cubicBezTo>
                  <a:pt x="4819736" y="2561366"/>
                  <a:pt x="4811628" y="2661801"/>
                  <a:pt x="4734046" y="2731625"/>
                </a:cubicBezTo>
                <a:cubicBezTo>
                  <a:pt x="4714755" y="2748987"/>
                  <a:pt x="4694989" y="2765836"/>
                  <a:pt x="4676172" y="2783712"/>
                </a:cubicBezTo>
                <a:cubicBezTo>
                  <a:pt x="4656393" y="2802502"/>
                  <a:pt x="4641559" y="2827329"/>
                  <a:pt x="4618299" y="2841585"/>
                </a:cubicBezTo>
                <a:cubicBezTo>
                  <a:pt x="4580721" y="2864617"/>
                  <a:pt x="4536325" y="2874238"/>
                  <a:pt x="4496765" y="2893671"/>
                </a:cubicBezTo>
                <a:cubicBezTo>
                  <a:pt x="4426283" y="2928294"/>
                  <a:pt x="4356251" y="2964064"/>
                  <a:pt x="4288421" y="3003631"/>
                </a:cubicBezTo>
                <a:cubicBezTo>
                  <a:pt x="4265271" y="3017135"/>
                  <a:pt x="4243711" y="3033834"/>
                  <a:pt x="4218972" y="3044142"/>
                </a:cubicBezTo>
                <a:cubicBezTo>
                  <a:pt x="4196946" y="3053320"/>
                  <a:pt x="4172352" y="3054556"/>
                  <a:pt x="4149524" y="3061504"/>
                </a:cubicBezTo>
                <a:cubicBezTo>
                  <a:pt x="4043886" y="3093655"/>
                  <a:pt x="4128730" y="3080366"/>
                  <a:pt x="4027990" y="3090441"/>
                </a:cubicBezTo>
                <a:cubicBezTo>
                  <a:pt x="3937322" y="3086583"/>
                  <a:pt x="3846513" y="3085219"/>
                  <a:pt x="3755985" y="3078866"/>
                </a:cubicBezTo>
                <a:cubicBezTo>
                  <a:pt x="3736360" y="3077489"/>
                  <a:pt x="3717587" y="3070073"/>
                  <a:pt x="3698112" y="3067291"/>
                </a:cubicBezTo>
                <a:cubicBezTo>
                  <a:pt x="3677018" y="3064278"/>
                  <a:pt x="3655671" y="3063433"/>
                  <a:pt x="3634451" y="3061504"/>
                </a:cubicBezTo>
                <a:lnTo>
                  <a:pt x="3495555" y="3020993"/>
                </a:lnTo>
                <a:cubicBezTo>
                  <a:pt x="3482068" y="3017077"/>
                  <a:pt x="3468242" y="3014218"/>
                  <a:pt x="3455043" y="3009418"/>
                </a:cubicBezTo>
                <a:cubicBezTo>
                  <a:pt x="3368958" y="2978113"/>
                  <a:pt x="3413288" y="2991744"/>
                  <a:pt x="3321934" y="2968906"/>
                </a:cubicBezTo>
                <a:cubicBezTo>
                  <a:pt x="3172680" y="2885989"/>
                  <a:pt x="3390451" y="3010060"/>
                  <a:pt x="3200400" y="2887884"/>
                </a:cubicBezTo>
                <a:cubicBezTo>
                  <a:pt x="3170611" y="2868734"/>
                  <a:pt x="3137269" y="2855442"/>
                  <a:pt x="3107803" y="2835798"/>
                </a:cubicBezTo>
                <a:cubicBezTo>
                  <a:pt x="3096453" y="2828231"/>
                  <a:pt x="3089345" y="2815594"/>
                  <a:pt x="3078866" y="2806861"/>
                </a:cubicBezTo>
                <a:cubicBezTo>
                  <a:pt x="3066118" y="2796237"/>
                  <a:pt x="3052488" y="2786621"/>
                  <a:pt x="3038355" y="2777924"/>
                </a:cubicBezTo>
                <a:cubicBezTo>
                  <a:pt x="3002285" y="2755727"/>
                  <a:pt x="2964310" y="2736710"/>
                  <a:pt x="2928395" y="2714263"/>
                </a:cubicBezTo>
                <a:cubicBezTo>
                  <a:pt x="2888121" y="2689092"/>
                  <a:pt x="2817577" y="2638169"/>
                  <a:pt x="2783712" y="2604304"/>
                </a:cubicBezTo>
                <a:cubicBezTo>
                  <a:pt x="2762404" y="2582996"/>
                  <a:pt x="2745129" y="2558005"/>
                  <a:pt x="2725838" y="2534856"/>
                </a:cubicBezTo>
                <a:cubicBezTo>
                  <a:pt x="2663354" y="2459876"/>
                  <a:pt x="2712946" y="2521886"/>
                  <a:pt x="2615879" y="2378598"/>
                </a:cubicBezTo>
                <a:cubicBezTo>
                  <a:pt x="2601957" y="2358046"/>
                  <a:pt x="2572414" y="2314226"/>
                  <a:pt x="2552218" y="2291787"/>
                </a:cubicBezTo>
                <a:cubicBezTo>
                  <a:pt x="2515609" y="2251110"/>
                  <a:pt x="2473471" y="2221739"/>
                  <a:pt x="2424896" y="2193403"/>
                </a:cubicBezTo>
                <a:cubicBezTo>
                  <a:pt x="2404082" y="2181261"/>
                  <a:pt x="2320036" y="2129091"/>
                  <a:pt x="2291788" y="2123955"/>
                </a:cubicBezTo>
                <a:cubicBezTo>
                  <a:pt x="2164764" y="2100860"/>
                  <a:pt x="1915399" y="2102957"/>
                  <a:pt x="1805651" y="2100805"/>
                </a:cubicBezTo>
                <a:cubicBezTo>
                  <a:pt x="1774785" y="2096947"/>
                  <a:pt x="1744134" y="2090474"/>
                  <a:pt x="1713053" y="2089231"/>
                </a:cubicBezTo>
                <a:cubicBezTo>
                  <a:pt x="1676747" y="2087779"/>
                  <a:pt x="1623964" y="2104269"/>
                  <a:pt x="1591519" y="2112380"/>
                </a:cubicBezTo>
                <a:cubicBezTo>
                  <a:pt x="1578015" y="2122026"/>
                  <a:pt x="1564816" y="2132112"/>
                  <a:pt x="1551008" y="2141317"/>
                </a:cubicBezTo>
                <a:cubicBezTo>
                  <a:pt x="1535865" y="2151412"/>
                  <a:pt x="1519560" y="2159734"/>
                  <a:pt x="1504709" y="2170253"/>
                </a:cubicBezTo>
                <a:cubicBezTo>
                  <a:pt x="1473225" y="2192554"/>
                  <a:pt x="1434537" y="2208305"/>
                  <a:pt x="1412112" y="2239701"/>
                </a:cubicBezTo>
                <a:cubicBezTo>
                  <a:pt x="1402466" y="2253205"/>
                  <a:pt x="1395206" y="2268783"/>
                  <a:pt x="1383175" y="2280213"/>
                </a:cubicBezTo>
                <a:cubicBezTo>
                  <a:pt x="1356309" y="2305736"/>
                  <a:pt x="1322569" y="2323458"/>
                  <a:pt x="1296365" y="2349661"/>
                </a:cubicBezTo>
                <a:cubicBezTo>
                  <a:pt x="1282861" y="2363165"/>
                  <a:pt x="1270225" y="2377596"/>
                  <a:pt x="1255853" y="2390172"/>
                </a:cubicBezTo>
                <a:cubicBezTo>
                  <a:pt x="1239300" y="2404656"/>
                  <a:pt x="1219320" y="2415131"/>
                  <a:pt x="1203767" y="2430684"/>
                </a:cubicBezTo>
                <a:cubicBezTo>
                  <a:pt x="1172841" y="2461610"/>
                  <a:pt x="1142377" y="2493478"/>
                  <a:pt x="1116957" y="2529068"/>
                </a:cubicBezTo>
                <a:cubicBezTo>
                  <a:pt x="1107312" y="2542572"/>
                  <a:pt x="1098984" y="2557122"/>
                  <a:pt x="1088021" y="2569580"/>
                </a:cubicBezTo>
                <a:cubicBezTo>
                  <a:pt x="1056468" y="2605436"/>
                  <a:pt x="1010997" y="2631032"/>
                  <a:pt x="989636" y="2673752"/>
                </a:cubicBezTo>
                <a:cubicBezTo>
                  <a:pt x="985778" y="2681468"/>
                  <a:pt x="984161" y="2690801"/>
                  <a:pt x="978061" y="2696901"/>
                </a:cubicBezTo>
                <a:cubicBezTo>
                  <a:pt x="912901" y="2762061"/>
                  <a:pt x="953310" y="2680623"/>
                  <a:pt x="879676" y="2783712"/>
                </a:cubicBezTo>
                <a:cubicBezTo>
                  <a:pt x="850002" y="2825256"/>
                  <a:pt x="837618" y="2847288"/>
                  <a:pt x="792866" y="2882096"/>
                </a:cubicBezTo>
                <a:cubicBezTo>
                  <a:pt x="775504" y="2895600"/>
                  <a:pt x="760146" y="2912180"/>
                  <a:pt x="740780" y="2922608"/>
                </a:cubicBezTo>
                <a:cubicBezTo>
                  <a:pt x="709553" y="2939423"/>
                  <a:pt x="642395" y="2963119"/>
                  <a:pt x="642395" y="2963119"/>
                </a:cubicBezTo>
                <a:lnTo>
                  <a:pt x="584522" y="2957332"/>
                </a:lnTo>
                <a:cubicBezTo>
                  <a:pt x="570974" y="2955738"/>
                  <a:pt x="556602" y="2956791"/>
                  <a:pt x="544010" y="2951544"/>
                </a:cubicBezTo>
                <a:cubicBezTo>
                  <a:pt x="532608" y="2946793"/>
                  <a:pt x="525666" y="2934750"/>
                  <a:pt x="515074" y="2928395"/>
                </a:cubicBezTo>
                <a:cubicBezTo>
                  <a:pt x="506166" y="2923050"/>
                  <a:pt x="495111" y="2922055"/>
                  <a:pt x="486137" y="2916820"/>
                </a:cubicBezTo>
                <a:cubicBezTo>
                  <a:pt x="471803" y="2908459"/>
                  <a:pt x="445626" y="2887884"/>
                  <a:pt x="445626" y="2887884"/>
                </a:cubicBezTo>
                <a:lnTo>
                  <a:pt x="445626" y="2905246"/>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spTree>
    <p:extLst>
      <p:ext uri="{BB962C8B-B14F-4D97-AF65-F5344CB8AC3E}">
        <p14:creationId xmlns:p14="http://schemas.microsoft.com/office/powerpoint/2010/main" val="4233530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2" grpId="0"/>
      <p:bldP spid="24" grpId="0"/>
      <p:bldP spid="26" grpId="0"/>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47AD8-2412-410B-B817-FAA4E34B533A}"/>
              </a:ext>
            </a:extLst>
          </p:cNvPr>
          <p:cNvSpPr>
            <a:spLocks noGrp="1"/>
          </p:cNvSpPr>
          <p:nvPr>
            <p:ph type="title"/>
          </p:nvPr>
        </p:nvSpPr>
        <p:spPr/>
        <p:txBody>
          <a:bodyPr/>
          <a:lstStyle/>
          <a:p>
            <a:r>
              <a:rPr lang="en-US" dirty="0"/>
              <a:t>Machine Learning</a:t>
            </a:r>
            <a:endParaRPr lang="en-HK" dirty="0"/>
          </a:p>
        </p:txBody>
      </p:sp>
      <p:sp>
        <p:nvSpPr>
          <p:cNvPr id="3" name="Content Placeholder 2">
            <a:extLst>
              <a:ext uri="{FF2B5EF4-FFF2-40B4-BE49-F238E27FC236}">
                <a16:creationId xmlns:a16="http://schemas.microsoft.com/office/drawing/2014/main" id="{33D1D1D9-FFF6-41C6-9ADC-0EE2D7DFA41E}"/>
              </a:ext>
            </a:extLst>
          </p:cNvPr>
          <p:cNvSpPr>
            <a:spLocks noGrp="1"/>
          </p:cNvSpPr>
          <p:nvPr>
            <p:ph idx="1"/>
          </p:nvPr>
        </p:nvSpPr>
        <p:spPr>
          <a:xfrm>
            <a:off x="736600" y="1500505"/>
            <a:ext cx="10515600" cy="4351338"/>
          </a:xfrm>
        </p:spPr>
        <p:txBody>
          <a:bodyPr>
            <a:normAutofit/>
          </a:bodyPr>
          <a:lstStyle/>
          <a:p>
            <a:r>
              <a:rPr lang="en-US" b="0" i="0" dirty="0">
                <a:solidFill>
                  <a:srgbClr val="202124"/>
                </a:solidFill>
                <a:effectLst/>
              </a:rPr>
              <a:t>It is </a:t>
            </a:r>
            <a:r>
              <a:rPr lang="en-US" i="0" dirty="0">
                <a:solidFill>
                  <a:schemeClr val="accent1"/>
                </a:solidFill>
                <a:effectLst/>
              </a:rPr>
              <a:t>a method that </a:t>
            </a:r>
            <a:r>
              <a:rPr lang="en-US" dirty="0">
                <a:solidFill>
                  <a:schemeClr val="accent1"/>
                </a:solidFill>
              </a:rPr>
              <a:t>builds </a:t>
            </a:r>
            <a:r>
              <a:rPr lang="en-US" i="0" dirty="0">
                <a:solidFill>
                  <a:schemeClr val="accent1"/>
                </a:solidFill>
                <a:effectLst/>
              </a:rPr>
              <a:t>analytical model from data automatically</a:t>
            </a:r>
            <a:r>
              <a:rPr lang="en-US" b="0" i="0" dirty="0">
                <a:solidFill>
                  <a:srgbClr val="202124"/>
                </a:solidFill>
                <a:effectLst/>
              </a:rPr>
              <a:t>. </a:t>
            </a:r>
          </a:p>
          <a:p>
            <a:r>
              <a:rPr lang="en-US" b="0" i="0" dirty="0">
                <a:solidFill>
                  <a:srgbClr val="202124"/>
                </a:solidFill>
                <a:effectLst/>
              </a:rPr>
              <a:t>It is based on the idea that systems can learn from data, identify patterns and make decisions with minimal human intervention.</a:t>
            </a:r>
          </a:p>
          <a:p>
            <a:pPr marL="0" indent="0">
              <a:buNone/>
            </a:pPr>
            <a:endParaRPr lang="en-US" sz="3000" b="0" i="0" dirty="0">
              <a:solidFill>
                <a:srgbClr val="202124"/>
              </a:solidFill>
              <a:effectLst/>
            </a:endParaRPr>
          </a:p>
          <a:p>
            <a:pPr marL="0" indent="0">
              <a:buNone/>
            </a:pPr>
            <a:endParaRPr lang="en-HK" sz="3200" dirty="0"/>
          </a:p>
        </p:txBody>
      </p:sp>
      <p:sp>
        <p:nvSpPr>
          <p:cNvPr id="7" name="Rectangle: Rounded Corners 6" descr="Model building algorithm&#10;">
            <a:extLst>
              <a:ext uri="{FF2B5EF4-FFF2-40B4-BE49-F238E27FC236}">
                <a16:creationId xmlns:a16="http://schemas.microsoft.com/office/drawing/2014/main" id="{BBFD74E5-2FAA-477C-B346-62B4CB8B3C67}"/>
              </a:ext>
            </a:extLst>
          </p:cNvPr>
          <p:cNvSpPr/>
          <p:nvPr/>
        </p:nvSpPr>
        <p:spPr>
          <a:xfrm>
            <a:off x="3076836" y="3429000"/>
            <a:ext cx="2865120" cy="115824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Training algorithm</a:t>
            </a:r>
            <a:endParaRPr lang="en-HK" dirty="0"/>
          </a:p>
        </p:txBody>
      </p:sp>
      <p:sp>
        <p:nvSpPr>
          <p:cNvPr id="8" name="Arrow: Right 7">
            <a:extLst>
              <a:ext uri="{FF2B5EF4-FFF2-40B4-BE49-F238E27FC236}">
                <a16:creationId xmlns:a16="http://schemas.microsoft.com/office/drawing/2014/main" id="{28316256-C7EB-4547-9392-66D104C6EAA9}"/>
              </a:ext>
            </a:extLst>
          </p:cNvPr>
          <p:cNvSpPr/>
          <p:nvPr/>
        </p:nvSpPr>
        <p:spPr>
          <a:xfrm>
            <a:off x="2098428" y="3765804"/>
            <a:ext cx="978408" cy="4846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9" name="TextBox 8">
            <a:extLst>
              <a:ext uri="{FF2B5EF4-FFF2-40B4-BE49-F238E27FC236}">
                <a16:creationId xmlns:a16="http://schemas.microsoft.com/office/drawing/2014/main" id="{7DD753FA-3300-4500-A24B-E1FABABD09C8}"/>
              </a:ext>
            </a:extLst>
          </p:cNvPr>
          <p:cNvSpPr txBox="1"/>
          <p:nvPr/>
        </p:nvSpPr>
        <p:spPr>
          <a:xfrm>
            <a:off x="1135374" y="3746510"/>
            <a:ext cx="861454" cy="523220"/>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2800" dirty="0"/>
              <a:t>Data</a:t>
            </a:r>
            <a:endParaRPr lang="en-HK" sz="2800" dirty="0"/>
          </a:p>
        </p:txBody>
      </p:sp>
      <p:pic>
        <p:nvPicPr>
          <p:cNvPr id="10" name="Picture 9">
            <a:extLst>
              <a:ext uri="{FF2B5EF4-FFF2-40B4-BE49-F238E27FC236}">
                <a16:creationId xmlns:a16="http://schemas.microsoft.com/office/drawing/2014/main" id="{22B87F89-764A-4DE3-88A8-161A3F07D658}"/>
              </a:ext>
            </a:extLst>
          </p:cNvPr>
          <p:cNvPicPr>
            <a:picLocks noChangeAspect="1"/>
          </p:cNvPicPr>
          <p:nvPr/>
        </p:nvPicPr>
        <p:blipFill>
          <a:blip r:embed="rId2"/>
          <a:stretch>
            <a:fillRect/>
          </a:stretch>
        </p:blipFill>
        <p:spPr>
          <a:xfrm>
            <a:off x="6096000" y="3726135"/>
            <a:ext cx="999831" cy="524301"/>
          </a:xfrm>
          <a:prstGeom prst="rect">
            <a:avLst/>
          </a:prstGeom>
        </p:spPr>
      </p:pic>
      <p:sp>
        <p:nvSpPr>
          <p:cNvPr id="12" name="Frame 11">
            <a:extLst>
              <a:ext uri="{FF2B5EF4-FFF2-40B4-BE49-F238E27FC236}">
                <a16:creationId xmlns:a16="http://schemas.microsoft.com/office/drawing/2014/main" id="{09C31ADD-5A53-41FA-927C-6145346C1AF7}"/>
              </a:ext>
            </a:extLst>
          </p:cNvPr>
          <p:cNvSpPr/>
          <p:nvPr/>
        </p:nvSpPr>
        <p:spPr>
          <a:xfrm>
            <a:off x="7228770" y="3519373"/>
            <a:ext cx="1836892" cy="9144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Model</a:t>
            </a:r>
            <a:endParaRPr lang="en-HK" dirty="0">
              <a:solidFill>
                <a:schemeClr val="tx1"/>
              </a:solidFill>
            </a:endParaRPr>
          </a:p>
        </p:txBody>
      </p:sp>
      <p:cxnSp>
        <p:nvCxnSpPr>
          <p:cNvPr id="14" name="Straight Arrow Connector 13">
            <a:extLst>
              <a:ext uri="{FF2B5EF4-FFF2-40B4-BE49-F238E27FC236}">
                <a16:creationId xmlns:a16="http://schemas.microsoft.com/office/drawing/2014/main" id="{1D13EF56-4A13-4D34-AD6E-D820F9ABDAA6}"/>
              </a:ext>
            </a:extLst>
          </p:cNvPr>
          <p:cNvCxnSpPr/>
          <p:nvPr/>
        </p:nvCxnSpPr>
        <p:spPr>
          <a:xfrm flipV="1">
            <a:off x="8147216" y="4462935"/>
            <a:ext cx="0" cy="35605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8E14029-41F4-4414-AFA9-806FE1F1816B}"/>
              </a:ext>
            </a:extLst>
          </p:cNvPr>
          <p:cNvSpPr txBox="1"/>
          <p:nvPr/>
        </p:nvSpPr>
        <p:spPr>
          <a:xfrm>
            <a:off x="7728671" y="4848147"/>
            <a:ext cx="837089" cy="369332"/>
          </a:xfrm>
          <a:prstGeom prst="rect">
            <a:avLst/>
          </a:prstGeom>
          <a:noFill/>
        </p:spPr>
        <p:txBody>
          <a:bodyPr wrap="none" rtlCol="0">
            <a:spAutoFit/>
          </a:bodyPr>
          <a:lstStyle/>
          <a:p>
            <a:r>
              <a:rPr lang="en-US" dirty="0"/>
              <a:t>Input x</a:t>
            </a:r>
            <a:endParaRPr lang="en-HK" dirty="0"/>
          </a:p>
        </p:txBody>
      </p:sp>
      <p:cxnSp>
        <p:nvCxnSpPr>
          <p:cNvPr id="17" name="Straight Arrow Connector 16">
            <a:extLst>
              <a:ext uri="{FF2B5EF4-FFF2-40B4-BE49-F238E27FC236}">
                <a16:creationId xmlns:a16="http://schemas.microsoft.com/office/drawing/2014/main" id="{768A6A53-9775-4EC2-B8C2-8C4CD1021738}"/>
              </a:ext>
            </a:extLst>
          </p:cNvPr>
          <p:cNvCxnSpPr/>
          <p:nvPr/>
        </p:nvCxnSpPr>
        <p:spPr>
          <a:xfrm>
            <a:off x="9065662" y="3874422"/>
            <a:ext cx="54837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A8E279B-72D1-47E5-9F13-49212F9AF72E}"/>
              </a:ext>
            </a:extLst>
          </p:cNvPr>
          <p:cNvSpPr txBox="1"/>
          <p:nvPr/>
        </p:nvSpPr>
        <p:spPr>
          <a:xfrm>
            <a:off x="9654810" y="3689756"/>
            <a:ext cx="1013419" cy="369332"/>
          </a:xfrm>
          <a:prstGeom prst="rect">
            <a:avLst/>
          </a:prstGeom>
          <a:noFill/>
        </p:spPr>
        <p:txBody>
          <a:bodyPr wrap="none" rtlCol="0">
            <a:spAutoFit/>
          </a:bodyPr>
          <a:lstStyle/>
          <a:p>
            <a:r>
              <a:rPr lang="en-US" dirty="0"/>
              <a:t>Output y</a:t>
            </a:r>
            <a:endParaRPr lang="en-HK" dirty="0"/>
          </a:p>
        </p:txBody>
      </p:sp>
    </p:spTree>
    <p:extLst>
      <p:ext uri="{BB962C8B-B14F-4D97-AF65-F5344CB8AC3E}">
        <p14:creationId xmlns:p14="http://schemas.microsoft.com/office/powerpoint/2010/main" val="1005603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59251-4A9D-12E8-7426-9D68A523BF0F}"/>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BEE97D60-87C0-7B31-2ABB-1B53833C58A6}"/>
              </a:ext>
            </a:extLst>
          </p:cNvPr>
          <p:cNvSpPr>
            <a:spLocks noGrp="1"/>
          </p:cNvSpPr>
          <p:nvPr>
            <p:ph type="title"/>
          </p:nvPr>
        </p:nvSpPr>
        <p:spPr>
          <a:xfrm>
            <a:off x="838200" y="229198"/>
            <a:ext cx="10515600" cy="1325563"/>
          </a:xfrm>
        </p:spPr>
        <p:txBody>
          <a:bodyPr>
            <a:normAutofit/>
          </a:bodyPr>
          <a:lstStyle/>
          <a:p>
            <a:pPr algn="ctr"/>
            <a:r>
              <a:rPr lang="en-US" dirty="0"/>
              <a:t>How to do Machine Learning?</a:t>
            </a:r>
            <a:br>
              <a:rPr lang="en-US" dirty="0"/>
            </a:br>
            <a:r>
              <a:rPr lang="en-US" dirty="0"/>
              <a:t>7 steps of Machine Learning</a:t>
            </a:r>
          </a:p>
        </p:txBody>
      </p:sp>
      <p:sp>
        <p:nvSpPr>
          <p:cNvPr id="7" name="Slide Number Placeholder 6">
            <a:extLst>
              <a:ext uri="{FF2B5EF4-FFF2-40B4-BE49-F238E27FC236}">
                <a16:creationId xmlns:a16="http://schemas.microsoft.com/office/drawing/2014/main" id="{8038F38B-3F83-0712-C068-18A03E1AC082}"/>
              </a:ext>
            </a:extLst>
          </p:cNvPr>
          <p:cNvSpPr>
            <a:spLocks noGrp="1"/>
          </p:cNvSpPr>
          <p:nvPr>
            <p:ph type="sldNum" sz="quarter" idx="12"/>
          </p:nvPr>
        </p:nvSpPr>
        <p:spPr/>
        <p:txBody>
          <a:bodyPr/>
          <a:lstStyle/>
          <a:p>
            <a:fld id="{4D293FED-3968-494D-9506-17D4A14AF90C}" type="slidenum">
              <a:rPr lang="en-US" smtClean="0"/>
              <a:t>20</a:t>
            </a:fld>
            <a:endParaRPr lang="en-US" dirty="0"/>
          </a:p>
        </p:txBody>
      </p:sp>
      <p:grpSp>
        <p:nvGrpSpPr>
          <p:cNvPr id="3" name="Group 2">
            <a:extLst>
              <a:ext uri="{FF2B5EF4-FFF2-40B4-BE49-F238E27FC236}">
                <a16:creationId xmlns:a16="http://schemas.microsoft.com/office/drawing/2014/main" id="{743ED8A8-BBDD-84C5-5772-8363E355F23F}"/>
              </a:ext>
            </a:extLst>
          </p:cNvPr>
          <p:cNvGrpSpPr/>
          <p:nvPr/>
        </p:nvGrpSpPr>
        <p:grpSpPr>
          <a:xfrm>
            <a:off x="4208690" y="1412776"/>
            <a:ext cx="5081609" cy="5383037"/>
            <a:chOff x="5190856" y="1484785"/>
            <a:chExt cx="5081609" cy="5383037"/>
          </a:xfrm>
        </p:grpSpPr>
        <p:grpSp>
          <p:nvGrpSpPr>
            <p:cNvPr id="12" name="Group 11">
              <a:extLst>
                <a:ext uri="{FF2B5EF4-FFF2-40B4-BE49-F238E27FC236}">
                  <a16:creationId xmlns:a16="http://schemas.microsoft.com/office/drawing/2014/main" id="{2C498045-CD0E-372B-60E0-B0B6EA9CE030}"/>
                </a:ext>
              </a:extLst>
            </p:cNvPr>
            <p:cNvGrpSpPr/>
            <p:nvPr/>
          </p:nvGrpSpPr>
          <p:grpSpPr>
            <a:xfrm>
              <a:off x="5207836" y="1484785"/>
              <a:ext cx="5064629" cy="4412531"/>
              <a:chOff x="3683835" y="1680765"/>
              <a:chExt cx="5064629" cy="4412531"/>
            </a:xfrm>
          </p:grpSpPr>
          <p:pic>
            <p:nvPicPr>
              <p:cNvPr id="6148" name="Picture 4">
                <a:extLst>
                  <a:ext uri="{FF2B5EF4-FFF2-40B4-BE49-F238E27FC236}">
                    <a16:creationId xmlns:a16="http://schemas.microsoft.com/office/drawing/2014/main" id="{FA84D0B7-5E15-A7ED-5796-2CB0FF7296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835" y="1680765"/>
                <a:ext cx="5064629" cy="4412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a:extLst>
                  <a:ext uri="{FF2B5EF4-FFF2-40B4-BE49-F238E27FC236}">
                    <a16:creationId xmlns:a16="http://schemas.microsoft.com/office/drawing/2014/main" id="{9CDBBEBC-E764-BC8B-36EA-8C5A53EB4A63}"/>
                  </a:ext>
                </a:extLst>
              </p:cNvPr>
              <p:cNvSpPr/>
              <p:nvPr/>
            </p:nvSpPr>
            <p:spPr>
              <a:xfrm>
                <a:off x="4788024" y="5713213"/>
                <a:ext cx="1512168" cy="380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8D7EA57-AEE5-6DBC-751E-6D00FD6A3F3C}"/>
                  </a:ext>
                </a:extLst>
              </p:cNvPr>
              <p:cNvSpPr/>
              <p:nvPr/>
            </p:nvSpPr>
            <p:spPr>
              <a:xfrm>
                <a:off x="5012432" y="3429024"/>
                <a:ext cx="927720" cy="1900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5">
              <a:extLst>
                <a:ext uri="{FF2B5EF4-FFF2-40B4-BE49-F238E27FC236}">
                  <a16:creationId xmlns:a16="http://schemas.microsoft.com/office/drawing/2014/main" id="{0D4EE91A-4042-43F5-8772-85599003F2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7516" y="4879681"/>
              <a:ext cx="81915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id="{A859BFBA-E809-8E29-0407-835B8894D53E}"/>
                </a:ext>
              </a:extLst>
            </p:cNvPr>
            <p:cNvSpPr txBox="1"/>
            <p:nvPr/>
          </p:nvSpPr>
          <p:spPr>
            <a:xfrm>
              <a:off x="5190856" y="5513025"/>
              <a:ext cx="1062599" cy="538609"/>
            </a:xfrm>
            <a:prstGeom prst="rect">
              <a:avLst/>
            </a:prstGeom>
            <a:solidFill>
              <a:schemeClr val="bg1"/>
            </a:solidFill>
          </p:spPr>
          <p:txBody>
            <a:bodyPr wrap="none" tIns="0" rtlCol="0">
              <a:spAutoFit/>
            </a:bodyPr>
            <a:lstStyle/>
            <a:p>
              <a:pPr algn="ctr"/>
              <a:r>
                <a:rPr lang="en-US" sz="1600" dirty="0"/>
                <a:t>Validation </a:t>
              </a:r>
              <a:br>
                <a:rPr lang="en-US" sz="1600" dirty="0"/>
              </a:br>
              <a:r>
                <a:rPr lang="en-US" sz="1600" dirty="0"/>
                <a:t>Data</a:t>
              </a:r>
            </a:p>
          </p:txBody>
        </p:sp>
        <p:pic>
          <p:nvPicPr>
            <p:cNvPr id="14338" name="Picture 2">
              <a:extLst>
                <a:ext uri="{FF2B5EF4-FFF2-40B4-BE49-F238E27FC236}">
                  <a16:creationId xmlns:a16="http://schemas.microsoft.com/office/drawing/2014/main" id="{C75E9B7E-57AF-4694-3689-AAAD658E6B9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3360"/>
            <a:stretch/>
          </p:blipFill>
          <p:spPr bwMode="auto">
            <a:xfrm>
              <a:off x="6615671" y="5663725"/>
              <a:ext cx="904875" cy="6934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0" name="Picture 4">
              <a:extLst>
                <a:ext uri="{FF2B5EF4-FFF2-40B4-BE49-F238E27FC236}">
                  <a16:creationId xmlns:a16="http://schemas.microsoft.com/office/drawing/2014/main" id="{0C6B9DB0-0393-8229-C8D5-6DD9204D36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6968096" y="5430361"/>
              <a:ext cx="200025"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6">
              <a:extLst>
                <a:ext uri="{FF2B5EF4-FFF2-40B4-BE49-F238E27FC236}">
                  <a16:creationId xmlns:a16="http://schemas.microsoft.com/office/drawing/2014/main" id="{234A7F3B-1F32-F9E5-F8BC-6C2F89EEB51C}"/>
                </a:ext>
              </a:extLst>
            </p:cNvPr>
            <p:cNvSpPr txBox="1"/>
            <p:nvPr/>
          </p:nvSpPr>
          <p:spPr>
            <a:xfrm>
              <a:off x="6286078" y="6329213"/>
              <a:ext cx="1638755" cy="538609"/>
            </a:xfrm>
            <a:prstGeom prst="rect">
              <a:avLst/>
            </a:prstGeom>
            <a:solidFill>
              <a:schemeClr val="bg1"/>
            </a:solidFill>
          </p:spPr>
          <p:txBody>
            <a:bodyPr wrap="square" tIns="0" rtlCol="0">
              <a:spAutoFit/>
            </a:bodyPr>
            <a:lstStyle/>
            <a:p>
              <a:pPr algn="ctr"/>
              <a:r>
                <a:rPr lang="en-US" sz="1600" dirty="0"/>
                <a:t>Testing/Unseen Data</a:t>
              </a:r>
            </a:p>
          </p:txBody>
        </p:sp>
      </p:grpSp>
      <p:sp>
        <p:nvSpPr>
          <p:cNvPr id="16" name="TextBox 15">
            <a:extLst>
              <a:ext uri="{FF2B5EF4-FFF2-40B4-BE49-F238E27FC236}">
                <a16:creationId xmlns:a16="http://schemas.microsoft.com/office/drawing/2014/main" id="{7E6053BC-455B-A7BE-5ABF-0BA30AC12FED}"/>
              </a:ext>
            </a:extLst>
          </p:cNvPr>
          <p:cNvSpPr txBox="1"/>
          <p:nvPr/>
        </p:nvSpPr>
        <p:spPr>
          <a:xfrm>
            <a:off x="3141035" y="1638707"/>
            <a:ext cx="2686930" cy="646331"/>
          </a:xfrm>
          <a:prstGeom prst="rect">
            <a:avLst/>
          </a:prstGeom>
          <a:noFill/>
        </p:spPr>
        <p:txBody>
          <a:bodyPr wrap="square">
            <a:spAutoFit/>
          </a:bodyPr>
          <a:lstStyle/>
          <a:p>
            <a:pPr marL="457200" indent="-457200">
              <a:buFont typeface="+mj-lt"/>
              <a:buAutoNum type="arabicPeriod"/>
            </a:pPr>
            <a:r>
              <a:rPr lang="en-US" sz="1800" dirty="0"/>
              <a:t>Gathering data</a:t>
            </a:r>
          </a:p>
          <a:p>
            <a:pPr marL="457200" indent="-457200">
              <a:buFont typeface="+mj-lt"/>
              <a:buAutoNum type="arabicPeriod"/>
            </a:pPr>
            <a:r>
              <a:rPr lang="en-US" sz="1800" dirty="0"/>
              <a:t>Data preparation</a:t>
            </a:r>
          </a:p>
        </p:txBody>
      </p:sp>
      <p:sp>
        <p:nvSpPr>
          <p:cNvPr id="20" name="TextBox 19">
            <a:extLst>
              <a:ext uri="{FF2B5EF4-FFF2-40B4-BE49-F238E27FC236}">
                <a16:creationId xmlns:a16="http://schemas.microsoft.com/office/drawing/2014/main" id="{E7B3CCAD-A5BC-CD3A-ACB0-AFCF0854BE1F}"/>
              </a:ext>
            </a:extLst>
          </p:cNvPr>
          <p:cNvSpPr txBox="1"/>
          <p:nvPr/>
        </p:nvSpPr>
        <p:spPr>
          <a:xfrm>
            <a:off x="3141035" y="3267899"/>
            <a:ext cx="1954481" cy="646331"/>
          </a:xfrm>
          <a:prstGeom prst="rect">
            <a:avLst/>
          </a:prstGeom>
          <a:noFill/>
        </p:spPr>
        <p:txBody>
          <a:bodyPr wrap="square">
            <a:spAutoFit/>
          </a:bodyPr>
          <a:lstStyle/>
          <a:p>
            <a:pPr marL="457200" indent="-457200">
              <a:buFont typeface="+mj-lt"/>
              <a:buAutoNum type="arabicPeriod" startAt="3"/>
            </a:pPr>
            <a:r>
              <a:rPr lang="en-US" sz="1800" dirty="0"/>
              <a:t>Choosing a ML algorithm</a:t>
            </a:r>
          </a:p>
        </p:txBody>
      </p:sp>
      <p:sp>
        <p:nvSpPr>
          <p:cNvPr id="22" name="TextBox 21">
            <a:extLst>
              <a:ext uri="{FF2B5EF4-FFF2-40B4-BE49-F238E27FC236}">
                <a16:creationId xmlns:a16="http://schemas.microsoft.com/office/drawing/2014/main" id="{530F029E-D70B-15B8-792C-241C4FFDA327}"/>
              </a:ext>
            </a:extLst>
          </p:cNvPr>
          <p:cNvSpPr txBox="1"/>
          <p:nvPr/>
        </p:nvSpPr>
        <p:spPr>
          <a:xfrm>
            <a:off x="3141035" y="4212805"/>
            <a:ext cx="6098058" cy="369332"/>
          </a:xfrm>
          <a:prstGeom prst="rect">
            <a:avLst/>
          </a:prstGeom>
          <a:noFill/>
        </p:spPr>
        <p:txBody>
          <a:bodyPr wrap="square">
            <a:spAutoFit/>
          </a:bodyPr>
          <a:lstStyle/>
          <a:p>
            <a:pPr marL="457200" indent="-457200">
              <a:buFont typeface="+mj-lt"/>
              <a:buAutoNum type="arabicPeriod" startAt="4"/>
            </a:pPr>
            <a:r>
              <a:rPr lang="en-US" sz="1800" dirty="0"/>
              <a:t>Training the model</a:t>
            </a:r>
          </a:p>
        </p:txBody>
      </p:sp>
      <p:sp>
        <p:nvSpPr>
          <p:cNvPr id="24" name="TextBox 23">
            <a:extLst>
              <a:ext uri="{FF2B5EF4-FFF2-40B4-BE49-F238E27FC236}">
                <a16:creationId xmlns:a16="http://schemas.microsoft.com/office/drawing/2014/main" id="{32B8D932-B1DA-1430-5129-D45416564D74}"/>
              </a:ext>
            </a:extLst>
          </p:cNvPr>
          <p:cNvSpPr txBox="1"/>
          <p:nvPr/>
        </p:nvSpPr>
        <p:spPr>
          <a:xfrm>
            <a:off x="2351584" y="5113058"/>
            <a:ext cx="1865278" cy="369332"/>
          </a:xfrm>
          <a:prstGeom prst="rect">
            <a:avLst/>
          </a:prstGeom>
          <a:noFill/>
        </p:spPr>
        <p:txBody>
          <a:bodyPr wrap="square">
            <a:spAutoFit/>
          </a:bodyPr>
          <a:lstStyle/>
          <a:p>
            <a:pPr marL="457200" indent="-457200">
              <a:buFont typeface="+mj-lt"/>
              <a:buAutoNum type="arabicPeriod" startAt="5"/>
            </a:pPr>
            <a:r>
              <a:rPr lang="en-US" sz="1800" dirty="0"/>
              <a:t>Evaluation</a:t>
            </a:r>
          </a:p>
        </p:txBody>
      </p:sp>
      <p:sp>
        <p:nvSpPr>
          <p:cNvPr id="26" name="TextBox 25">
            <a:extLst>
              <a:ext uri="{FF2B5EF4-FFF2-40B4-BE49-F238E27FC236}">
                <a16:creationId xmlns:a16="http://schemas.microsoft.com/office/drawing/2014/main" id="{6B5A669E-1518-BEBA-5CA9-592FE695744D}"/>
              </a:ext>
            </a:extLst>
          </p:cNvPr>
          <p:cNvSpPr txBox="1"/>
          <p:nvPr/>
        </p:nvSpPr>
        <p:spPr>
          <a:xfrm>
            <a:off x="7346845" y="1853180"/>
            <a:ext cx="2686930" cy="646331"/>
          </a:xfrm>
          <a:prstGeom prst="rect">
            <a:avLst/>
          </a:prstGeom>
          <a:noFill/>
        </p:spPr>
        <p:txBody>
          <a:bodyPr wrap="square">
            <a:spAutoFit/>
          </a:bodyPr>
          <a:lstStyle/>
          <a:p>
            <a:pPr marL="457200" indent="-457200">
              <a:buFont typeface="+mj-lt"/>
              <a:buAutoNum type="arabicPeriod" startAt="6"/>
            </a:pPr>
            <a:r>
              <a:rPr lang="en-US" dirty="0">
                <a:solidFill>
                  <a:srgbClr val="FF0000"/>
                </a:solidFill>
              </a:rPr>
              <a:t>(Hyper)p</a:t>
            </a:r>
            <a:r>
              <a:rPr lang="en-US" sz="1800" dirty="0">
                <a:solidFill>
                  <a:srgbClr val="FF0000"/>
                </a:solidFill>
              </a:rPr>
              <a:t>arameter tuning</a:t>
            </a:r>
          </a:p>
        </p:txBody>
      </p:sp>
      <p:sp>
        <p:nvSpPr>
          <p:cNvPr id="28" name="TextBox 27">
            <a:extLst>
              <a:ext uri="{FF2B5EF4-FFF2-40B4-BE49-F238E27FC236}">
                <a16:creationId xmlns:a16="http://schemas.microsoft.com/office/drawing/2014/main" id="{CF5DD07C-AFEE-856A-4860-F20A3CD553D6}"/>
              </a:ext>
            </a:extLst>
          </p:cNvPr>
          <p:cNvSpPr txBox="1"/>
          <p:nvPr/>
        </p:nvSpPr>
        <p:spPr>
          <a:xfrm>
            <a:off x="2352797" y="6308726"/>
            <a:ext cx="2975399" cy="378309"/>
          </a:xfrm>
          <a:prstGeom prst="rect">
            <a:avLst/>
          </a:prstGeom>
          <a:noFill/>
        </p:spPr>
        <p:txBody>
          <a:bodyPr wrap="square">
            <a:spAutoFit/>
          </a:bodyPr>
          <a:lstStyle/>
          <a:p>
            <a:pPr marL="457200" indent="-457200">
              <a:buFont typeface="+mj-lt"/>
              <a:buAutoNum type="arabicPeriod" startAt="7"/>
            </a:pPr>
            <a:r>
              <a:rPr lang="en-US" sz="1800" dirty="0"/>
              <a:t>Predicting unseen data</a:t>
            </a:r>
          </a:p>
        </p:txBody>
      </p:sp>
      <p:sp>
        <p:nvSpPr>
          <p:cNvPr id="4" name="Speech Bubble: Oval 3">
            <a:extLst>
              <a:ext uri="{FF2B5EF4-FFF2-40B4-BE49-F238E27FC236}">
                <a16:creationId xmlns:a16="http://schemas.microsoft.com/office/drawing/2014/main" id="{07E1AF78-2868-6DC2-63D3-6BF952535736}"/>
              </a:ext>
            </a:extLst>
          </p:cNvPr>
          <p:cNvSpPr/>
          <p:nvPr/>
        </p:nvSpPr>
        <p:spPr>
          <a:xfrm>
            <a:off x="4314960" y="1322137"/>
            <a:ext cx="3275263" cy="866787"/>
          </a:xfrm>
          <a:prstGeom prst="wedgeEllipseCallout">
            <a:avLst>
              <a:gd name="adj1" fmla="val 47019"/>
              <a:gd name="adj2" fmla="val 4647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HK" sz="1400" dirty="0"/>
              <a:t>Hyperparameter Optimization: Grid-Search</a:t>
            </a:r>
          </a:p>
        </p:txBody>
      </p:sp>
    </p:spTree>
    <p:extLst>
      <p:ext uri="{BB962C8B-B14F-4D97-AF65-F5344CB8AC3E}">
        <p14:creationId xmlns:p14="http://schemas.microsoft.com/office/powerpoint/2010/main" val="642545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2" grpId="0"/>
      <p:bldP spid="24" grpId="0"/>
      <p:bldP spid="26" grpId="0"/>
      <p:bldP spid="2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3AB79A-AE7A-D479-667C-824337FFF865}"/>
              </a:ext>
            </a:extLst>
          </p:cNvPr>
          <p:cNvSpPr>
            <a:spLocks noGrp="1"/>
          </p:cNvSpPr>
          <p:nvPr>
            <p:ph type="title"/>
          </p:nvPr>
        </p:nvSpPr>
        <p:spPr/>
        <p:txBody>
          <a:bodyPr/>
          <a:lstStyle/>
          <a:p>
            <a:r>
              <a:rPr lang="en-HK" dirty="0"/>
              <a:t>Performance measurement </a:t>
            </a:r>
            <a:r>
              <a:rPr lang="en-HK" dirty="0">
                <a:solidFill>
                  <a:srgbClr val="FF0000"/>
                </a:solidFill>
              </a:rPr>
              <a:t>for classification</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775D61A-C6D7-3CE7-3F38-20CC396F2189}"/>
                  </a:ext>
                </a:extLst>
              </p:cNvPr>
              <p:cNvSpPr>
                <a:spLocks noGrp="1"/>
              </p:cNvSpPr>
              <p:nvPr>
                <p:ph idx="1"/>
              </p:nvPr>
            </p:nvSpPr>
            <p:spPr/>
            <p:txBody>
              <a:bodyPr/>
              <a:lstStyle/>
              <a:p>
                <a:r>
                  <a:rPr lang="en-HK" dirty="0"/>
                  <a:t>The </a:t>
                </a:r>
                <a:r>
                  <a:rPr lang="en-HK" dirty="0">
                    <a:solidFill>
                      <a:srgbClr val="FF0000"/>
                    </a:solidFill>
                  </a:rPr>
                  <a:t>accuracy</a:t>
                </a:r>
                <a:r>
                  <a:rPr lang="en-HK" dirty="0"/>
                  <a:t> of a trained ML model for classification: T</a:t>
                </a:r>
                <a:r>
                  <a:rPr lang="en-HK" sz="2800" dirty="0"/>
                  <a:t>he number of correct predictions (i.e., predicted outcome = correct outcome,  or according to our notation,  </a:t>
                </a:r>
                <a14:m>
                  <m:oMath xmlns:m="http://schemas.openxmlformats.org/officeDocument/2006/math">
                    <m:acc>
                      <m:accPr>
                        <m:chr m:val="̂"/>
                        <m:ctrlPr>
                          <a:rPr lang="en-HK" sz="2800" i="1" smtClean="0">
                            <a:latin typeface="Cambria Math" panose="02040503050406030204" pitchFamily="18" charset="0"/>
                          </a:rPr>
                        </m:ctrlPr>
                      </m:accPr>
                      <m:e>
                        <m:r>
                          <a:rPr lang="en-HK" sz="2800" b="0" i="1" smtClean="0">
                            <a:latin typeface="Cambria Math" panose="02040503050406030204" pitchFamily="18" charset="0"/>
                          </a:rPr>
                          <m:t>𝑦</m:t>
                        </m:r>
                      </m:e>
                    </m:acc>
                    <m:r>
                      <a:rPr lang="en-HK" sz="2800" b="0" i="1" smtClean="0">
                        <a:latin typeface="Cambria Math" panose="02040503050406030204" pitchFamily="18" charset="0"/>
                      </a:rPr>
                      <m:t>=</m:t>
                    </m:r>
                    <m:r>
                      <a:rPr lang="en-HK" sz="2800" b="0" i="1" smtClean="0">
                        <a:latin typeface="Cambria Math" panose="02040503050406030204" pitchFamily="18" charset="0"/>
                      </a:rPr>
                      <m:t>𝑦</m:t>
                    </m:r>
                  </m:oMath>
                </a14:m>
                <a:r>
                  <a:rPr lang="en-HK" sz="2800" dirty="0"/>
                  <a:t>)</a:t>
                </a:r>
              </a:p>
              <a:p>
                <a:r>
                  <a:rPr lang="en-HK" sz="3200" dirty="0"/>
                  <a:t>Accuracy is a good metric for balanced classification task.  But not necessarily for imbalanced ones. </a:t>
                </a:r>
              </a:p>
              <a:p>
                <a:pPr lvl="1"/>
                <a:r>
                  <a:rPr lang="en-HK" sz="2800" dirty="0"/>
                  <a:t>E.g. Fraud detection in bank transactions:</a:t>
                </a:r>
              </a:p>
              <a:p>
                <a:pPr lvl="2"/>
                <a:r>
                  <a:rPr lang="en-HK" sz="2400" dirty="0"/>
                  <a:t>It is no un-common that &gt; 99% of transactions are normal, and &lt; 1% fraud</a:t>
                </a:r>
              </a:p>
              <a:p>
                <a:pPr lvl="2"/>
                <a:r>
                  <a:rPr lang="en-HK" sz="2400" dirty="0"/>
                  <a:t>If ML model does nothing but keep saying no (i.e., the transaction is not frauded), its accuracy is 99%.  But it is of no use!</a:t>
                </a:r>
              </a:p>
            </p:txBody>
          </p:sp>
        </mc:Choice>
        <mc:Fallback xmlns="">
          <p:sp>
            <p:nvSpPr>
              <p:cNvPr id="3" name="内容占位符 2">
                <a:extLst>
                  <a:ext uri="{FF2B5EF4-FFF2-40B4-BE49-F238E27FC236}">
                    <a16:creationId xmlns:a16="http://schemas.microsoft.com/office/drawing/2014/main" id="{D775D61A-C6D7-3CE7-3F38-20CC396F2189}"/>
                  </a:ext>
                </a:extLst>
              </p:cNvPr>
              <p:cNvSpPr>
                <a:spLocks noGrp="1" noRot="1" noChangeAspect="1" noMove="1" noResize="1" noEditPoints="1" noAdjustHandles="1" noChangeArrowheads="1" noChangeShapeType="1" noTextEdit="1"/>
              </p:cNvSpPr>
              <p:nvPr>
                <p:ph idx="1"/>
              </p:nvPr>
            </p:nvSpPr>
            <p:spPr>
              <a:blipFill>
                <a:blip r:embed="rId2"/>
                <a:stretch>
                  <a:fillRect l="-1333" t="-2241" r="-116"/>
                </a:stretch>
              </a:blipFill>
            </p:spPr>
            <p:txBody>
              <a:bodyPr/>
              <a:lstStyle/>
              <a:p>
                <a:r>
                  <a:rPr lang="en-HK">
                    <a:noFill/>
                  </a:rPr>
                  <a:t> </a:t>
                </a:r>
              </a:p>
            </p:txBody>
          </p:sp>
        </mc:Fallback>
      </mc:AlternateContent>
    </p:spTree>
    <p:extLst>
      <p:ext uri="{BB962C8B-B14F-4D97-AF65-F5344CB8AC3E}">
        <p14:creationId xmlns:p14="http://schemas.microsoft.com/office/powerpoint/2010/main" val="4039410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E7756-DB8E-5EBE-1310-33CF4D08D70C}"/>
              </a:ext>
            </a:extLst>
          </p:cNvPr>
          <p:cNvSpPr>
            <a:spLocks noGrp="1"/>
          </p:cNvSpPr>
          <p:nvPr>
            <p:ph type="title"/>
          </p:nvPr>
        </p:nvSpPr>
        <p:spPr/>
        <p:txBody>
          <a:bodyPr/>
          <a:lstStyle/>
          <a:p>
            <a:r>
              <a:rPr lang="en-HK" dirty="0"/>
              <a:t>Better measure (</a:t>
            </a:r>
            <a:r>
              <a:rPr lang="en-HK" dirty="0">
                <a:solidFill>
                  <a:schemeClr val="accent2"/>
                </a:solidFill>
              </a:rPr>
              <a:t>for binary classification</a:t>
            </a:r>
            <a:r>
              <a:rPr lang="en-HK" dirty="0"/>
              <a:t>)</a:t>
            </a:r>
          </a:p>
        </p:txBody>
      </p:sp>
      <p:sp>
        <p:nvSpPr>
          <p:cNvPr id="3" name="内容占位符 2">
            <a:extLst>
              <a:ext uri="{FF2B5EF4-FFF2-40B4-BE49-F238E27FC236}">
                <a16:creationId xmlns:a16="http://schemas.microsoft.com/office/drawing/2014/main" id="{1B39B9B2-81FC-179A-7429-3D581C32C6C3}"/>
              </a:ext>
            </a:extLst>
          </p:cNvPr>
          <p:cNvSpPr>
            <a:spLocks noGrp="1"/>
          </p:cNvSpPr>
          <p:nvPr>
            <p:ph idx="1"/>
          </p:nvPr>
        </p:nvSpPr>
        <p:spPr/>
        <p:txBody>
          <a:bodyPr/>
          <a:lstStyle/>
          <a:p>
            <a:r>
              <a:rPr lang="en-HK" dirty="0"/>
              <a:t>Binary classification</a:t>
            </a:r>
          </a:p>
          <a:p>
            <a:pPr lvl="1"/>
            <a:r>
              <a:rPr lang="en-HK" dirty="0"/>
              <a:t>Given any input, the ML algorithm predicts Positive / Negative. </a:t>
            </a:r>
          </a:p>
          <a:p>
            <a:pPr marL="457200" lvl="1" indent="0">
              <a:buNone/>
            </a:pPr>
            <a:r>
              <a:rPr lang="en-HK" dirty="0"/>
              <a:t>	E.g., Positive if the transaction is frauded; Negative it is not frauded.</a:t>
            </a:r>
          </a:p>
          <a:p>
            <a:r>
              <a:rPr lang="en-HK" dirty="0"/>
              <a:t>There are four possibilities</a:t>
            </a:r>
          </a:p>
          <a:p>
            <a:pPr lvl="1"/>
            <a:r>
              <a:rPr lang="en-US" b="0" i="0" dirty="0">
                <a:solidFill>
                  <a:srgbClr val="0A0A32"/>
                </a:solidFill>
                <a:effectLst/>
                <a:latin typeface="Source Sans Pro" panose="020B0503030403020204" pitchFamily="34" charset="0"/>
              </a:rPr>
              <a:t>True Positive: </a:t>
            </a:r>
            <a:r>
              <a:rPr lang="en-US" dirty="0">
                <a:solidFill>
                  <a:srgbClr val="0A0A32"/>
                </a:solidFill>
                <a:latin typeface="Source Sans Pro" panose="020B0503030403020204" pitchFamily="34" charset="0"/>
              </a:rPr>
              <a:t>actual </a:t>
            </a:r>
            <a:r>
              <a:rPr lang="en-US" b="0" i="0" dirty="0">
                <a:solidFill>
                  <a:srgbClr val="0A0A32"/>
                </a:solidFill>
                <a:effectLst/>
                <a:latin typeface="Source Sans Pro" panose="020B0503030403020204" pitchFamily="34" charset="0"/>
              </a:rPr>
              <a:t>is positive, and ML predicts a positive. </a:t>
            </a:r>
          </a:p>
          <a:p>
            <a:pPr lvl="1"/>
            <a:r>
              <a:rPr lang="en-US" b="0" i="0" dirty="0">
                <a:solidFill>
                  <a:srgbClr val="0A0A32"/>
                </a:solidFill>
                <a:effectLst/>
                <a:latin typeface="Source Sans Pro" panose="020B0503030403020204" pitchFamily="34" charset="0"/>
              </a:rPr>
              <a:t>True Negative: </a:t>
            </a:r>
            <a:r>
              <a:rPr lang="en-US" dirty="0">
                <a:solidFill>
                  <a:srgbClr val="0A0A32"/>
                </a:solidFill>
                <a:latin typeface="Source Sans Pro" panose="020B0503030403020204" pitchFamily="34" charset="0"/>
              </a:rPr>
              <a:t>actual </a:t>
            </a:r>
            <a:r>
              <a:rPr lang="en-US" b="0" i="0" dirty="0">
                <a:solidFill>
                  <a:srgbClr val="0A0A32"/>
                </a:solidFill>
                <a:effectLst/>
                <a:latin typeface="Source Sans Pro" panose="020B0503030403020204" pitchFamily="34" charset="0"/>
              </a:rPr>
              <a:t>is negative, and ML predicts a negative. </a:t>
            </a:r>
          </a:p>
          <a:p>
            <a:pPr lvl="1"/>
            <a:r>
              <a:rPr lang="en-US" b="0" i="0" dirty="0">
                <a:solidFill>
                  <a:srgbClr val="0A0A32"/>
                </a:solidFill>
                <a:effectLst/>
                <a:latin typeface="Source Sans Pro" panose="020B0503030403020204" pitchFamily="34" charset="0"/>
              </a:rPr>
              <a:t>False Negative: </a:t>
            </a:r>
            <a:r>
              <a:rPr lang="en-US" dirty="0">
                <a:solidFill>
                  <a:srgbClr val="0A0A32"/>
                </a:solidFill>
                <a:latin typeface="Source Sans Pro" panose="020B0503030403020204" pitchFamily="34" charset="0"/>
              </a:rPr>
              <a:t>actual </a:t>
            </a:r>
            <a:r>
              <a:rPr lang="en-US" b="0" i="0" dirty="0">
                <a:solidFill>
                  <a:srgbClr val="0A0A32"/>
                </a:solidFill>
                <a:effectLst/>
                <a:latin typeface="Source Sans Pro" panose="020B0503030403020204" pitchFamily="34" charset="0"/>
              </a:rPr>
              <a:t>is positive, but ML predicts a negative. </a:t>
            </a:r>
          </a:p>
          <a:p>
            <a:pPr lvl="1"/>
            <a:r>
              <a:rPr lang="en-US" b="0" i="0" dirty="0">
                <a:solidFill>
                  <a:srgbClr val="0A0A32"/>
                </a:solidFill>
                <a:effectLst/>
                <a:latin typeface="Source Sans Pro" panose="020B0503030403020204" pitchFamily="34" charset="0"/>
              </a:rPr>
              <a:t>False Positive: </a:t>
            </a:r>
            <a:r>
              <a:rPr lang="en-US" dirty="0">
                <a:solidFill>
                  <a:srgbClr val="0A0A32"/>
                </a:solidFill>
                <a:latin typeface="Source Sans Pro" panose="020B0503030403020204" pitchFamily="34" charset="0"/>
              </a:rPr>
              <a:t>actual</a:t>
            </a:r>
            <a:r>
              <a:rPr lang="en-US" b="0" i="0" dirty="0">
                <a:solidFill>
                  <a:srgbClr val="0A0A32"/>
                </a:solidFill>
                <a:effectLst/>
                <a:latin typeface="Source Sans Pro" panose="020B0503030403020204" pitchFamily="34" charset="0"/>
              </a:rPr>
              <a:t> is negative, but the test predicts a positive. </a:t>
            </a:r>
            <a:endParaRPr lang="en-HK" dirty="0"/>
          </a:p>
        </p:txBody>
      </p:sp>
    </p:spTree>
    <p:extLst>
      <p:ext uri="{BB962C8B-B14F-4D97-AF65-F5344CB8AC3E}">
        <p14:creationId xmlns:p14="http://schemas.microsoft.com/office/powerpoint/2010/main" val="10552026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81A59B-C435-3329-ED25-AFAD336317E7}"/>
              </a:ext>
            </a:extLst>
          </p:cNvPr>
          <p:cNvSpPr>
            <a:spLocks noGrp="1"/>
          </p:cNvSpPr>
          <p:nvPr>
            <p:ph type="title"/>
          </p:nvPr>
        </p:nvSpPr>
        <p:spPr/>
        <p:txBody>
          <a:bodyPr/>
          <a:lstStyle/>
          <a:p>
            <a:r>
              <a:rPr lang="en-HK" dirty="0"/>
              <a:t>Confusion matrix</a:t>
            </a:r>
          </a:p>
        </p:txBody>
      </p:sp>
      <p:pic>
        <p:nvPicPr>
          <p:cNvPr id="5" name="图片 4">
            <a:extLst>
              <a:ext uri="{FF2B5EF4-FFF2-40B4-BE49-F238E27FC236}">
                <a16:creationId xmlns:a16="http://schemas.microsoft.com/office/drawing/2014/main" id="{429896D3-78A4-1CD2-6963-21F59982B446}"/>
              </a:ext>
            </a:extLst>
          </p:cNvPr>
          <p:cNvPicPr>
            <a:picLocks noChangeAspect="1"/>
          </p:cNvPicPr>
          <p:nvPr/>
        </p:nvPicPr>
        <p:blipFill>
          <a:blip r:embed="rId2"/>
          <a:stretch>
            <a:fillRect/>
          </a:stretch>
        </p:blipFill>
        <p:spPr>
          <a:xfrm>
            <a:off x="975833" y="2767133"/>
            <a:ext cx="9868686" cy="3625231"/>
          </a:xfrm>
          <a:prstGeom prst="rect">
            <a:avLst/>
          </a:prstGeom>
        </p:spPr>
      </p:pic>
      <p:sp>
        <p:nvSpPr>
          <p:cNvPr id="3" name="TextBox 2">
            <a:extLst>
              <a:ext uri="{FF2B5EF4-FFF2-40B4-BE49-F238E27FC236}">
                <a16:creationId xmlns:a16="http://schemas.microsoft.com/office/drawing/2014/main" id="{64125DD0-77CF-AE2F-1F24-24B7D456283D}"/>
              </a:ext>
            </a:extLst>
          </p:cNvPr>
          <p:cNvSpPr txBox="1"/>
          <p:nvPr/>
        </p:nvSpPr>
        <p:spPr>
          <a:xfrm>
            <a:off x="715402" y="1505493"/>
            <a:ext cx="10043266" cy="892552"/>
          </a:xfrm>
          <a:prstGeom prst="rect">
            <a:avLst/>
          </a:prstGeom>
          <a:noFill/>
        </p:spPr>
        <p:txBody>
          <a:bodyPr wrap="square" rtlCol="0">
            <a:spAutoFit/>
          </a:bodyPr>
          <a:lstStyle/>
          <a:p>
            <a:r>
              <a:rPr lang="en-HK" sz="3200" dirty="0"/>
              <a:t>An example </a:t>
            </a:r>
            <a:r>
              <a:rPr lang="en-HK" sz="2000" dirty="0">
                <a:solidFill>
                  <a:schemeClr val="bg1">
                    <a:lumMod val="65000"/>
                  </a:schemeClr>
                </a:solidFill>
              </a:rPr>
              <a:t>(which can be constructed by the </a:t>
            </a:r>
            <a:r>
              <a:rPr lang="en-HK" sz="2000" dirty="0" err="1">
                <a:solidFill>
                  <a:schemeClr val="bg1">
                    <a:lumMod val="65000"/>
                  </a:schemeClr>
                </a:solidFill>
              </a:rPr>
              <a:t>confusion_matrix</a:t>
            </a:r>
            <a:r>
              <a:rPr lang="en-HK" sz="2000" dirty="0">
                <a:solidFill>
                  <a:schemeClr val="bg1">
                    <a:lumMod val="65000"/>
                  </a:schemeClr>
                </a:solidFill>
              </a:rPr>
              <a:t>(</a:t>
            </a:r>
            <a:r>
              <a:rPr lang="en-HK" sz="2000" dirty="0" err="1">
                <a:solidFill>
                  <a:schemeClr val="bg1">
                    <a:lumMod val="65000"/>
                  </a:schemeClr>
                </a:solidFill>
              </a:rPr>
              <a:t>y_actual</a:t>
            </a:r>
            <a:r>
              <a:rPr lang="en-HK" sz="2000" dirty="0">
                <a:solidFill>
                  <a:schemeClr val="bg1">
                    <a:lumMod val="65000"/>
                  </a:schemeClr>
                </a:solidFill>
              </a:rPr>
              <a:t>, </a:t>
            </a:r>
            <a:r>
              <a:rPr lang="en-HK" sz="2000" dirty="0" err="1">
                <a:solidFill>
                  <a:schemeClr val="bg1">
                    <a:lumMod val="65000"/>
                  </a:schemeClr>
                </a:solidFill>
              </a:rPr>
              <a:t>y_pred</a:t>
            </a:r>
            <a:r>
              <a:rPr lang="en-HK" sz="2000" dirty="0">
                <a:solidFill>
                  <a:schemeClr val="bg1">
                    <a:lumMod val="65000"/>
                  </a:schemeClr>
                </a:solidFill>
              </a:rPr>
              <a:t>) method from </a:t>
            </a:r>
            <a:r>
              <a:rPr lang="en-HK" sz="2000" dirty="0" err="1">
                <a:solidFill>
                  <a:schemeClr val="bg1">
                    <a:lumMod val="65000"/>
                  </a:schemeClr>
                </a:solidFill>
              </a:rPr>
              <a:t>sklearn</a:t>
            </a:r>
            <a:r>
              <a:rPr lang="en-HK" sz="2000" dirty="0">
                <a:solidFill>
                  <a:schemeClr val="bg1">
                    <a:lumMod val="65000"/>
                  </a:schemeClr>
                </a:solidFill>
              </a:rPr>
              <a:t>) </a:t>
            </a:r>
          </a:p>
        </p:txBody>
      </p:sp>
      <p:sp>
        <p:nvSpPr>
          <p:cNvPr id="4" name="TextBox 3">
            <a:extLst>
              <a:ext uri="{FF2B5EF4-FFF2-40B4-BE49-F238E27FC236}">
                <a16:creationId xmlns:a16="http://schemas.microsoft.com/office/drawing/2014/main" id="{5FD119C8-917E-7701-47C4-3F2DFD949265}"/>
              </a:ext>
            </a:extLst>
          </p:cNvPr>
          <p:cNvSpPr txBox="1"/>
          <p:nvPr/>
        </p:nvSpPr>
        <p:spPr>
          <a:xfrm>
            <a:off x="4518273" y="3230636"/>
            <a:ext cx="807913" cy="307777"/>
          </a:xfrm>
          <a:prstGeom prst="rect">
            <a:avLst/>
          </a:prstGeom>
          <a:solidFill>
            <a:schemeClr val="bg1"/>
          </a:solidFill>
        </p:spPr>
        <p:txBody>
          <a:bodyPr wrap="none" rtlCol="0">
            <a:spAutoFit/>
          </a:bodyPr>
          <a:lstStyle/>
          <a:p>
            <a:r>
              <a:rPr lang="en-HK" sz="1400" dirty="0"/>
              <a:t>negative</a:t>
            </a:r>
          </a:p>
        </p:txBody>
      </p:sp>
      <p:sp>
        <p:nvSpPr>
          <p:cNvPr id="6" name="TextBox 5">
            <a:extLst>
              <a:ext uri="{FF2B5EF4-FFF2-40B4-BE49-F238E27FC236}">
                <a16:creationId xmlns:a16="http://schemas.microsoft.com/office/drawing/2014/main" id="{CD91B51C-856D-AD38-1F3C-342B176564E6}"/>
              </a:ext>
            </a:extLst>
          </p:cNvPr>
          <p:cNvSpPr txBox="1"/>
          <p:nvPr/>
        </p:nvSpPr>
        <p:spPr>
          <a:xfrm>
            <a:off x="2445633" y="3972316"/>
            <a:ext cx="807913" cy="307777"/>
          </a:xfrm>
          <a:prstGeom prst="rect">
            <a:avLst/>
          </a:prstGeom>
          <a:solidFill>
            <a:schemeClr val="bg1"/>
          </a:solidFill>
        </p:spPr>
        <p:txBody>
          <a:bodyPr wrap="none" rtlCol="0">
            <a:spAutoFit/>
          </a:bodyPr>
          <a:lstStyle/>
          <a:p>
            <a:r>
              <a:rPr lang="en-HK" sz="1400" dirty="0"/>
              <a:t>negative</a:t>
            </a:r>
          </a:p>
        </p:txBody>
      </p:sp>
      <p:sp>
        <p:nvSpPr>
          <p:cNvPr id="7" name="TextBox 6">
            <a:extLst>
              <a:ext uri="{FF2B5EF4-FFF2-40B4-BE49-F238E27FC236}">
                <a16:creationId xmlns:a16="http://schemas.microsoft.com/office/drawing/2014/main" id="{6DD63363-6787-2FB3-A7CE-E5C261B7F0C9}"/>
              </a:ext>
            </a:extLst>
          </p:cNvPr>
          <p:cNvSpPr txBox="1"/>
          <p:nvPr/>
        </p:nvSpPr>
        <p:spPr>
          <a:xfrm>
            <a:off x="8246993" y="3230635"/>
            <a:ext cx="758413" cy="307777"/>
          </a:xfrm>
          <a:prstGeom prst="rect">
            <a:avLst/>
          </a:prstGeom>
          <a:solidFill>
            <a:schemeClr val="bg1"/>
          </a:solidFill>
        </p:spPr>
        <p:txBody>
          <a:bodyPr wrap="none" rtlCol="0">
            <a:spAutoFit/>
          </a:bodyPr>
          <a:lstStyle/>
          <a:p>
            <a:r>
              <a:rPr lang="en-HK" sz="1400" dirty="0"/>
              <a:t>positive</a:t>
            </a:r>
          </a:p>
        </p:txBody>
      </p:sp>
      <p:sp>
        <p:nvSpPr>
          <p:cNvPr id="8" name="TextBox 7">
            <a:extLst>
              <a:ext uri="{FF2B5EF4-FFF2-40B4-BE49-F238E27FC236}">
                <a16:creationId xmlns:a16="http://schemas.microsoft.com/office/drawing/2014/main" id="{C4B83B80-62B8-7581-44B1-10865EE88FE6}"/>
              </a:ext>
            </a:extLst>
          </p:cNvPr>
          <p:cNvSpPr txBox="1"/>
          <p:nvPr/>
        </p:nvSpPr>
        <p:spPr>
          <a:xfrm>
            <a:off x="2470382" y="5331387"/>
            <a:ext cx="758413" cy="307777"/>
          </a:xfrm>
          <a:prstGeom prst="rect">
            <a:avLst/>
          </a:prstGeom>
          <a:solidFill>
            <a:schemeClr val="bg1"/>
          </a:solidFill>
        </p:spPr>
        <p:txBody>
          <a:bodyPr wrap="none" rtlCol="0">
            <a:spAutoFit/>
          </a:bodyPr>
          <a:lstStyle/>
          <a:p>
            <a:r>
              <a:rPr lang="en-HK" sz="1400" dirty="0"/>
              <a:t>positive</a:t>
            </a:r>
          </a:p>
        </p:txBody>
      </p:sp>
    </p:spTree>
    <p:extLst>
      <p:ext uri="{BB962C8B-B14F-4D97-AF65-F5344CB8AC3E}">
        <p14:creationId xmlns:p14="http://schemas.microsoft.com/office/powerpoint/2010/main" val="17940181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2F181-3775-5792-42CB-E5CCE42A8E8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C7E0801-2F1A-CDFF-8D8D-CAF689EF236F}"/>
              </a:ext>
            </a:extLst>
          </p:cNvPr>
          <p:cNvSpPr>
            <a:spLocks noGrp="1"/>
          </p:cNvSpPr>
          <p:nvPr>
            <p:ph type="title"/>
          </p:nvPr>
        </p:nvSpPr>
        <p:spPr/>
        <p:txBody>
          <a:bodyPr>
            <a:normAutofit/>
          </a:bodyPr>
          <a:lstStyle/>
          <a:p>
            <a:r>
              <a:rPr lang="en-HK" sz="4000" dirty="0"/>
              <a:t>Performance measures for binary classification</a:t>
            </a:r>
          </a:p>
        </p:txBody>
      </p:sp>
      <p:sp>
        <p:nvSpPr>
          <p:cNvPr id="10" name="Content Placeholder 9">
            <a:extLst>
              <a:ext uri="{FF2B5EF4-FFF2-40B4-BE49-F238E27FC236}">
                <a16:creationId xmlns:a16="http://schemas.microsoft.com/office/drawing/2014/main" id="{9FD813DA-4F95-CE06-7D45-CB712F8BDD6F}"/>
              </a:ext>
            </a:extLst>
          </p:cNvPr>
          <p:cNvSpPr>
            <a:spLocks noGrp="1"/>
          </p:cNvSpPr>
          <p:nvPr>
            <p:ph idx="1"/>
          </p:nvPr>
        </p:nvSpPr>
        <p:spPr/>
        <p:txBody>
          <a:bodyPr/>
          <a:lstStyle/>
          <a:p>
            <a:endParaRPr lang="en-HK" dirty="0"/>
          </a:p>
        </p:txBody>
      </p:sp>
      <p:pic>
        <p:nvPicPr>
          <p:cNvPr id="12" name="Picture 11">
            <a:extLst>
              <a:ext uri="{FF2B5EF4-FFF2-40B4-BE49-F238E27FC236}">
                <a16:creationId xmlns:a16="http://schemas.microsoft.com/office/drawing/2014/main" id="{792294CE-85F4-1C8C-E39C-DF03EBBB057E}"/>
              </a:ext>
            </a:extLst>
          </p:cNvPr>
          <p:cNvPicPr>
            <a:picLocks noChangeAspect="1"/>
          </p:cNvPicPr>
          <p:nvPr/>
        </p:nvPicPr>
        <p:blipFill>
          <a:blip r:embed="rId2"/>
          <a:stretch>
            <a:fillRect/>
          </a:stretch>
        </p:blipFill>
        <p:spPr>
          <a:xfrm>
            <a:off x="2128215" y="2622971"/>
            <a:ext cx="4044199" cy="2780828"/>
          </a:xfrm>
          <a:prstGeom prst="rect">
            <a:avLst/>
          </a:prstGeom>
        </p:spPr>
      </p:pic>
    </p:spTree>
    <p:extLst>
      <p:ext uri="{BB962C8B-B14F-4D97-AF65-F5344CB8AC3E}">
        <p14:creationId xmlns:p14="http://schemas.microsoft.com/office/powerpoint/2010/main" val="4280176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E6DFA-35B0-22EF-B150-9DD1FE383C3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62B534C-70EF-6B63-104A-7CBF49D3E12F}"/>
              </a:ext>
            </a:extLst>
          </p:cNvPr>
          <p:cNvSpPr>
            <a:spLocks noGrp="1"/>
          </p:cNvSpPr>
          <p:nvPr>
            <p:ph type="title"/>
          </p:nvPr>
        </p:nvSpPr>
        <p:spPr/>
        <p:txBody>
          <a:bodyPr/>
          <a:lstStyle/>
          <a:p>
            <a:r>
              <a:rPr kumimoji="0" lang="en-HK" sz="4000" b="0" i="0" u="none" strike="noStrike" kern="1200" cap="none" spc="0" normalizeH="0" baseline="0" noProof="0" dirty="0">
                <a:ln>
                  <a:noFill/>
                </a:ln>
                <a:solidFill>
                  <a:prstClr val="black"/>
                </a:solidFill>
                <a:effectLst/>
                <a:uLnTx/>
                <a:uFillTx/>
                <a:latin typeface="Calibri Light" panose="020F0302020204030204"/>
                <a:ea typeface="+mj-ea"/>
                <a:cs typeface="+mj-cs"/>
              </a:rPr>
              <a:t>Performance measures for binary classification</a:t>
            </a:r>
            <a:endParaRPr lang="en-HK" dirty="0"/>
          </a:p>
        </p:txBody>
      </p:sp>
      <p:sp>
        <p:nvSpPr>
          <p:cNvPr id="3" name="文本框 8">
            <a:extLst>
              <a:ext uri="{FF2B5EF4-FFF2-40B4-BE49-F238E27FC236}">
                <a16:creationId xmlns:a16="http://schemas.microsoft.com/office/drawing/2014/main" id="{63CF1791-7B83-F9AC-D93F-AE0F6FD1B2AB}"/>
              </a:ext>
            </a:extLst>
          </p:cNvPr>
          <p:cNvSpPr txBox="1"/>
          <p:nvPr/>
        </p:nvSpPr>
        <p:spPr>
          <a:xfrm>
            <a:off x="5126722" y="1211406"/>
            <a:ext cx="5426807" cy="646331"/>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HK" dirty="0"/>
              <a:t>True positive rate: measures the % of positive instances </a:t>
            </a:r>
          </a:p>
          <a:p>
            <a:r>
              <a:rPr lang="en-HK" dirty="0"/>
              <a:t>that ML can detect.</a:t>
            </a:r>
          </a:p>
        </p:txBody>
      </p:sp>
      <p:sp>
        <p:nvSpPr>
          <p:cNvPr id="10" name="Content Placeholder 9">
            <a:extLst>
              <a:ext uri="{FF2B5EF4-FFF2-40B4-BE49-F238E27FC236}">
                <a16:creationId xmlns:a16="http://schemas.microsoft.com/office/drawing/2014/main" id="{2BB5CCE0-4621-F5C0-8A70-385C892C5410}"/>
              </a:ext>
            </a:extLst>
          </p:cNvPr>
          <p:cNvSpPr>
            <a:spLocks noGrp="1"/>
          </p:cNvSpPr>
          <p:nvPr>
            <p:ph idx="1"/>
          </p:nvPr>
        </p:nvSpPr>
        <p:spPr/>
        <p:txBody>
          <a:bodyPr/>
          <a:lstStyle/>
          <a:p>
            <a:endParaRPr lang="en-HK" dirty="0"/>
          </a:p>
        </p:txBody>
      </p:sp>
      <p:pic>
        <p:nvPicPr>
          <p:cNvPr id="12" name="Picture 11">
            <a:extLst>
              <a:ext uri="{FF2B5EF4-FFF2-40B4-BE49-F238E27FC236}">
                <a16:creationId xmlns:a16="http://schemas.microsoft.com/office/drawing/2014/main" id="{0534F575-98D8-DE16-0190-A99C875B0726}"/>
              </a:ext>
            </a:extLst>
          </p:cNvPr>
          <p:cNvPicPr>
            <a:picLocks noChangeAspect="1"/>
          </p:cNvPicPr>
          <p:nvPr/>
        </p:nvPicPr>
        <p:blipFill>
          <a:blip r:embed="rId2"/>
          <a:stretch>
            <a:fillRect/>
          </a:stretch>
        </p:blipFill>
        <p:spPr>
          <a:xfrm>
            <a:off x="2128215" y="2622971"/>
            <a:ext cx="4044199" cy="2780828"/>
          </a:xfrm>
          <a:prstGeom prst="rect">
            <a:avLst/>
          </a:prstGeom>
        </p:spPr>
      </p:pic>
      <p:cxnSp>
        <p:nvCxnSpPr>
          <p:cNvPr id="6" name="Straight Arrow Connector 5">
            <a:extLst>
              <a:ext uri="{FF2B5EF4-FFF2-40B4-BE49-F238E27FC236}">
                <a16:creationId xmlns:a16="http://schemas.microsoft.com/office/drawing/2014/main" id="{C94D9536-E7EF-86F6-4C79-25BE785DDD6D}"/>
              </a:ext>
            </a:extLst>
          </p:cNvPr>
          <p:cNvCxnSpPr>
            <a:cxnSpLocks/>
            <a:stCxn id="3" idx="1"/>
          </p:cNvCxnSpPr>
          <p:nvPr/>
        </p:nvCxnSpPr>
        <p:spPr>
          <a:xfrm flipH="1">
            <a:off x="2685327" y="1534572"/>
            <a:ext cx="2441395" cy="2024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7377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23A780-49E2-4B0A-9074-B399BE3168A5}"/>
              </a:ext>
            </a:extLst>
          </p:cNvPr>
          <p:cNvSpPr>
            <a:spLocks noGrp="1"/>
          </p:cNvSpPr>
          <p:nvPr>
            <p:ph type="title"/>
          </p:nvPr>
        </p:nvSpPr>
        <p:spPr/>
        <p:txBody>
          <a:bodyPr/>
          <a:lstStyle/>
          <a:p>
            <a:r>
              <a:rPr kumimoji="0" lang="en-HK" sz="4000" b="0" i="0" u="none" strike="noStrike" kern="1200" cap="none" spc="0" normalizeH="0" baseline="0" noProof="0" dirty="0">
                <a:ln>
                  <a:noFill/>
                </a:ln>
                <a:solidFill>
                  <a:prstClr val="black"/>
                </a:solidFill>
                <a:effectLst/>
                <a:uLnTx/>
                <a:uFillTx/>
                <a:latin typeface="Calibri Light" panose="020F0302020204030204"/>
                <a:ea typeface="+mj-ea"/>
                <a:cs typeface="+mj-cs"/>
              </a:rPr>
              <a:t>Performance measures for binary classification</a:t>
            </a:r>
            <a:endParaRPr lang="en-HK" dirty="0"/>
          </a:p>
        </p:txBody>
      </p:sp>
      <p:sp>
        <p:nvSpPr>
          <p:cNvPr id="3" name="文本框 8">
            <a:extLst>
              <a:ext uri="{FF2B5EF4-FFF2-40B4-BE49-F238E27FC236}">
                <a16:creationId xmlns:a16="http://schemas.microsoft.com/office/drawing/2014/main" id="{1136B98F-5475-CFCE-2999-006E9476CB7F}"/>
              </a:ext>
            </a:extLst>
          </p:cNvPr>
          <p:cNvSpPr txBox="1"/>
          <p:nvPr/>
        </p:nvSpPr>
        <p:spPr>
          <a:xfrm>
            <a:off x="5126722" y="1211406"/>
            <a:ext cx="5426807" cy="646331"/>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HK" dirty="0"/>
              <a:t>True positive rate: measures the % of positive instances </a:t>
            </a:r>
          </a:p>
          <a:p>
            <a:r>
              <a:rPr lang="en-HK" dirty="0"/>
              <a:t>that ML can detect.</a:t>
            </a:r>
          </a:p>
        </p:txBody>
      </p:sp>
      <p:sp>
        <p:nvSpPr>
          <p:cNvPr id="10" name="Content Placeholder 9">
            <a:extLst>
              <a:ext uri="{FF2B5EF4-FFF2-40B4-BE49-F238E27FC236}">
                <a16:creationId xmlns:a16="http://schemas.microsoft.com/office/drawing/2014/main" id="{AAB1746E-3ACC-6745-BAED-8797D5B962D6}"/>
              </a:ext>
            </a:extLst>
          </p:cNvPr>
          <p:cNvSpPr>
            <a:spLocks noGrp="1"/>
          </p:cNvSpPr>
          <p:nvPr>
            <p:ph idx="1"/>
          </p:nvPr>
        </p:nvSpPr>
        <p:spPr/>
        <p:txBody>
          <a:bodyPr/>
          <a:lstStyle/>
          <a:p>
            <a:endParaRPr lang="en-HK" dirty="0"/>
          </a:p>
        </p:txBody>
      </p:sp>
      <p:pic>
        <p:nvPicPr>
          <p:cNvPr id="12" name="Picture 11">
            <a:extLst>
              <a:ext uri="{FF2B5EF4-FFF2-40B4-BE49-F238E27FC236}">
                <a16:creationId xmlns:a16="http://schemas.microsoft.com/office/drawing/2014/main" id="{069D24B9-F561-D680-94F2-28F6319BFEBE}"/>
              </a:ext>
            </a:extLst>
          </p:cNvPr>
          <p:cNvPicPr>
            <a:picLocks noChangeAspect="1"/>
          </p:cNvPicPr>
          <p:nvPr/>
        </p:nvPicPr>
        <p:blipFill>
          <a:blip r:embed="rId2"/>
          <a:stretch>
            <a:fillRect/>
          </a:stretch>
        </p:blipFill>
        <p:spPr>
          <a:xfrm>
            <a:off x="2128215" y="2622971"/>
            <a:ext cx="4044199" cy="2780828"/>
          </a:xfrm>
          <a:prstGeom prst="rect">
            <a:avLst/>
          </a:prstGeom>
        </p:spPr>
      </p:pic>
      <p:cxnSp>
        <p:nvCxnSpPr>
          <p:cNvPr id="6" name="Straight Arrow Connector 5">
            <a:extLst>
              <a:ext uri="{FF2B5EF4-FFF2-40B4-BE49-F238E27FC236}">
                <a16:creationId xmlns:a16="http://schemas.microsoft.com/office/drawing/2014/main" id="{FBD6038C-EEB0-39CE-8CE9-4E1D260CC02E}"/>
              </a:ext>
            </a:extLst>
          </p:cNvPr>
          <p:cNvCxnSpPr>
            <a:cxnSpLocks/>
            <a:stCxn id="3" idx="1"/>
          </p:cNvCxnSpPr>
          <p:nvPr/>
        </p:nvCxnSpPr>
        <p:spPr>
          <a:xfrm flipH="1">
            <a:off x="2685327" y="1534572"/>
            <a:ext cx="2441395" cy="2024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8">
            <a:extLst>
              <a:ext uri="{FF2B5EF4-FFF2-40B4-BE49-F238E27FC236}">
                <a16:creationId xmlns:a16="http://schemas.microsoft.com/office/drawing/2014/main" id="{23A9CDD5-5D52-1C4C-3712-9DA60CD5235D}"/>
              </a:ext>
            </a:extLst>
          </p:cNvPr>
          <p:cNvSpPr txBox="1"/>
          <p:nvPr/>
        </p:nvSpPr>
        <p:spPr>
          <a:xfrm>
            <a:off x="5040774" y="2928395"/>
            <a:ext cx="6659465" cy="64633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HK" dirty="0"/>
              <a:t>True negative rate: measures the % of negative instances </a:t>
            </a:r>
          </a:p>
          <a:p>
            <a:r>
              <a:rPr lang="en-HK" dirty="0"/>
              <a:t>that ML can detect. </a:t>
            </a:r>
          </a:p>
        </p:txBody>
      </p:sp>
      <p:cxnSp>
        <p:nvCxnSpPr>
          <p:cNvPr id="16" name="Straight Arrow Connector 15">
            <a:extLst>
              <a:ext uri="{FF2B5EF4-FFF2-40B4-BE49-F238E27FC236}">
                <a16:creationId xmlns:a16="http://schemas.microsoft.com/office/drawing/2014/main" id="{1C987FC9-8033-AD1E-F1AD-279A41BE44C2}"/>
              </a:ext>
            </a:extLst>
          </p:cNvPr>
          <p:cNvCxnSpPr>
            <a:cxnSpLocks/>
            <a:stCxn id="15" idx="1"/>
          </p:cNvCxnSpPr>
          <p:nvPr/>
        </p:nvCxnSpPr>
        <p:spPr>
          <a:xfrm flipH="1">
            <a:off x="2858547" y="3251561"/>
            <a:ext cx="2182227" cy="1249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本框 8">
            <a:extLst>
              <a:ext uri="{FF2B5EF4-FFF2-40B4-BE49-F238E27FC236}">
                <a16:creationId xmlns:a16="http://schemas.microsoft.com/office/drawing/2014/main" id="{AD6E1391-3F86-AB58-1F7F-2A2BA394D443}"/>
              </a:ext>
            </a:extLst>
          </p:cNvPr>
          <p:cNvSpPr txBox="1"/>
          <p:nvPr/>
        </p:nvSpPr>
        <p:spPr>
          <a:xfrm>
            <a:off x="4694335" y="5522702"/>
            <a:ext cx="6659465" cy="64633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HK" dirty="0"/>
              <a:t>Positive predictive values: measures the % of correct instances</a:t>
            </a:r>
          </a:p>
          <a:p>
            <a:r>
              <a:rPr lang="en-HK" dirty="0"/>
              <a:t>that ML reports positive</a:t>
            </a:r>
          </a:p>
        </p:txBody>
      </p:sp>
      <p:cxnSp>
        <p:nvCxnSpPr>
          <p:cNvPr id="20" name="Straight Arrow Connector 19">
            <a:extLst>
              <a:ext uri="{FF2B5EF4-FFF2-40B4-BE49-F238E27FC236}">
                <a16:creationId xmlns:a16="http://schemas.microsoft.com/office/drawing/2014/main" id="{08CF9571-E653-DDA4-7054-10236DFB5761}"/>
              </a:ext>
            </a:extLst>
          </p:cNvPr>
          <p:cNvCxnSpPr>
            <a:cxnSpLocks/>
            <a:stCxn id="19" idx="1"/>
          </p:cNvCxnSpPr>
          <p:nvPr/>
        </p:nvCxnSpPr>
        <p:spPr>
          <a:xfrm flipH="1" flipV="1">
            <a:off x="2772599" y="5224093"/>
            <a:ext cx="1921736" cy="621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16136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88E5E-85BA-087E-1B31-15870C38B98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5A06B54-A647-EAD4-EEAB-3A5814879E62}"/>
              </a:ext>
            </a:extLst>
          </p:cNvPr>
          <p:cNvSpPr>
            <a:spLocks noGrp="1"/>
          </p:cNvSpPr>
          <p:nvPr>
            <p:ph type="title"/>
          </p:nvPr>
        </p:nvSpPr>
        <p:spPr/>
        <p:txBody>
          <a:bodyPr/>
          <a:lstStyle/>
          <a:p>
            <a:r>
              <a:rPr kumimoji="0" lang="en-HK" sz="4000" b="0" i="0" u="none" strike="noStrike" kern="1200" cap="none" spc="0" normalizeH="0" baseline="0" noProof="0" dirty="0">
                <a:ln>
                  <a:noFill/>
                </a:ln>
                <a:solidFill>
                  <a:prstClr val="black"/>
                </a:solidFill>
                <a:effectLst/>
                <a:uLnTx/>
                <a:uFillTx/>
                <a:latin typeface="Calibri Light" panose="020F0302020204030204"/>
                <a:ea typeface="+mj-ea"/>
                <a:cs typeface="+mj-cs"/>
              </a:rPr>
              <a:t>Performance measures for binary classification</a:t>
            </a:r>
            <a:endParaRPr lang="en-HK" dirty="0"/>
          </a:p>
        </p:txBody>
      </p:sp>
      <p:sp>
        <p:nvSpPr>
          <p:cNvPr id="10" name="Content Placeholder 9">
            <a:extLst>
              <a:ext uri="{FF2B5EF4-FFF2-40B4-BE49-F238E27FC236}">
                <a16:creationId xmlns:a16="http://schemas.microsoft.com/office/drawing/2014/main" id="{260AF24C-E817-98A4-56D9-13F028CB4A28}"/>
              </a:ext>
            </a:extLst>
          </p:cNvPr>
          <p:cNvSpPr>
            <a:spLocks noGrp="1"/>
          </p:cNvSpPr>
          <p:nvPr>
            <p:ph idx="1"/>
          </p:nvPr>
        </p:nvSpPr>
        <p:spPr/>
        <p:txBody>
          <a:bodyPr/>
          <a:lstStyle/>
          <a:p>
            <a:endParaRPr lang="en-HK" dirty="0"/>
          </a:p>
        </p:txBody>
      </p:sp>
      <p:pic>
        <p:nvPicPr>
          <p:cNvPr id="12" name="Picture 11">
            <a:extLst>
              <a:ext uri="{FF2B5EF4-FFF2-40B4-BE49-F238E27FC236}">
                <a16:creationId xmlns:a16="http://schemas.microsoft.com/office/drawing/2014/main" id="{6A6E74E7-D4C2-F210-0307-25469F6303E6}"/>
              </a:ext>
            </a:extLst>
          </p:cNvPr>
          <p:cNvPicPr>
            <a:picLocks noChangeAspect="1"/>
          </p:cNvPicPr>
          <p:nvPr/>
        </p:nvPicPr>
        <p:blipFill>
          <a:blip r:embed="rId2"/>
          <a:stretch>
            <a:fillRect/>
          </a:stretch>
        </p:blipFill>
        <p:spPr>
          <a:xfrm>
            <a:off x="2128215" y="2622971"/>
            <a:ext cx="4044199" cy="2780828"/>
          </a:xfrm>
          <a:prstGeom prst="rect">
            <a:avLst/>
          </a:prstGeom>
        </p:spPr>
      </p:pic>
      <p:sp>
        <p:nvSpPr>
          <p:cNvPr id="4" name="TextBox 3">
            <a:extLst>
              <a:ext uri="{FF2B5EF4-FFF2-40B4-BE49-F238E27FC236}">
                <a16:creationId xmlns:a16="http://schemas.microsoft.com/office/drawing/2014/main" id="{47B15B3A-698F-B4F4-B503-49FFE54E8ECB}"/>
              </a:ext>
            </a:extLst>
          </p:cNvPr>
          <p:cNvSpPr txBox="1"/>
          <p:nvPr/>
        </p:nvSpPr>
        <p:spPr>
          <a:xfrm>
            <a:off x="5781554" y="1452623"/>
            <a:ext cx="3266663" cy="646331"/>
          </a:xfrm>
          <a:prstGeom prst="rect">
            <a:avLst/>
          </a:prstGeom>
          <a:solidFill>
            <a:srgbClr val="FFFFCC"/>
          </a:solidFill>
        </p:spPr>
        <p:txBody>
          <a:bodyPr wrap="none" rtlCol="0">
            <a:spAutoFit/>
          </a:bodyPr>
          <a:lstStyle/>
          <a:p>
            <a:r>
              <a:rPr lang="en-HK" dirty="0"/>
              <a:t>Other names you may find in the</a:t>
            </a:r>
          </a:p>
          <a:p>
            <a:r>
              <a:rPr lang="en-HK" dirty="0"/>
              <a:t>literature.</a:t>
            </a:r>
          </a:p>
        </p:txBody>
      </p:sp>
      <p:cxnSp>
        <p:nvCxnSpPr>
          <p:cNvPr id="7" name="Straight Arrow Connector 6">
            <a:extLst>
              <a:ext uri="{FF2B5EF4-FFF2-40B4-BE49-F238E27FC236}">
                <a16:creationId xmlns:a16="http://schemas.microsoft.com/office/drawing/2014/main" id="{947802EB-7AD5-8285-0518-BB102F671AF8}"/>
              </a:ext>
            </a:extLst>
          </p:cNvPr>
          <p:cNvCxnSpPr>
            <a:cxnSpLocks/>
            <a:stCxn id="4" idx="1"/>
          </p:cNvCxnSpPr>
          <p:nvPr/>
        </p:nvCxnSpPr>
        <p:spPr>
          <a:xfrm flipH="1">
            <a:off x="4149524" y="1775789"/>
            <a:ext cx="1632030" cy="1048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5011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99DCC-52A7-1EF6-D54E-59D154A3ED15}"/>
              </a:ext>
            </a:extLst>
          </p:cNvPr>
          <p:cNvSpPr>
            <a:spLocks noGrp="1"/>
          </p:cNvSpPr>
          <p:nvPr>
            <p:ph type="title"/>
          </p:nvPr>
        </p:nvSpPr>
        <p:spPr/>
        <p:txBody>
          <a:bodyPr>
            <a:normAutofit/>
          </a:bodyPr>
          <a:lstStyle/>
          <a:p>
            <a:r>
              <a:rPr lang="en-HK" sz="3600" dirty="0"/>
              <a:t>F1-score: Another measure for binary classification</a:t>
            </a:r>
          </a:p>
        </p:txBody>
      </p:sp>
      <p:sp>
        <p:nvSpPr>
          <p:cNvPr id="3" name="内容占位符 2">
            <a:extLst>
              <a:ext uri="{FF2B5EF4-FFF2-40B4-BE49-F238E27FC236}">
                <a16:creationId xmlns:a16="http://schemas.microsoft.com/office/drawing/2014/main" id="{485205FC-0035-5C20-495E-73B36248DB49}"/>
              </a:ext>
            </a:extLst>
          </p:cNvPr>
          <p:cNvSpPr>
            <a:spLocks noGrp="1"/>
          </p:cNvSpPr>
          <p:nvPr>
            <p:ph idx="1"/>
          </p:nvPr>
        </p:nvSpPr>
        <p:spPr/>
        <p:txBody>
          <a:bodyPr/>
          <a:lstStyle/>
          <a:p>
            <a:r>
              <a:rPr lang="en-HK" dirty="0"/>
              <a:t>Combine recall and precision</a:t>
            </a:r>
          </a:p>
          <a:p>
            <a:r>
              <a:rPr lang="en-HK" dirty="0"/>
              <a:t>Definition</a:t>
            </a:r>
          </a:p>
        </p:txBody>
      </p:sp>
      <p:sp>
        <p:nvSpPr>
          <p:cNvPr id="4" name="文本框 3">
            <a:extLst>
              <a:ext uri="{FF2B5EF4-FFF2-40B4-BE49-F238E27FC236}">
                <a16:creationId xmlns:a16="http://schemas.microsoft.com/office/drawing/2014/main" id="{3952884F-4FCD-C889-17AA-CA3B639BFFB7}"/>
              </a:ext>
            </a:extLst>
          </p:cNvPr>
          <p:cNvSpPr txBox="1"/>
          <p:nvPr/>
        </p:nvSpPr>
        <p:spPr>
          <a:xfrm>
            <a:off x="7548447" y="2708342"/>
            <a:ext cx="2267527" cy="1200329"/>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en-HK" dirty="0"/>
              <a:t>To have a good (high) F1-score, both recall</a:t>
            </a:r>
          </a:p>
          <a:p>
            <a:r>
              <a:rPr lang="en-HK" dirty="0"/>
              <a:t>and precision have to </a:t>
            </a:r>
          </a:p>
          <a:p>
            <a:r>
              <a:rPr lang="en-HK" dirty="0"/>
              <a:t>be good.</a:t>
            </a:r>
          </a:p>
        </p:txBody>
      </p:sp>
      <p:pic>
        <p:nvPicPr>
          <p:cNvPr id="8" name="Picture 7">
            <a:extLst>
              <a:ext uri="{FF2B5EF4-FFF2-40B4-BE49-F238E27FC236}">
                <a16:creationId xmlns:a16="http://schemas.microsoft.com/office/drawing/2014/main" id="{66BD13D5-ECF4-2B43-ADD9-124669893C7C}"/>
              </a:ext>
            </a:extLst>
          </p:cNvPr>
          <p:cNvPicPr>
            <a:picLocks noChangeAspect="1"/>
          </p:cNvPicPr>
          <p:nvPr/>
        </p:nvPicPr>
        <p:blipFill>
          <a:blip r:embed="rId2"/>
          <a:stretch>
            <a:fillRect/>
          </a:stretch>
        </p:blipFill>
        <p:spPr>
          <a:xfrm>
            <a:off x="1662434" y="2892329"/>
            <a:ext cx="4359717" cy="1016342"/>
          </a:xfrm>
          <a:prstGeom prst="rect">
            <a:avLst/>
          </a:prstGeom>
        </p:spPr>
      </p:pic>
    </p:spTree>
    <p:extLst>
      <p:ext uri="{BB962C8B-B14F-4D97-AF65-F5344CB8AC3E}">
        <p14:creationId xmlns:p14="http://schemas.microsoft.com/office/powerpoint/2010/main" val="29347491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58C39-9642-8206-AB79-3F9CBDB14075}"/>
              </a:ext>
            </a:extLst>
          </p:cNvPr>
          <p:cNvSpPr>
            <a:spLocks noGrp="1"/>
          </p:cNvSpPr>
          <p:nvPr>
            <p:ph type="title"/>
          </p:nvPr>
        </p:nvSpPr>
        <p:spPr/>
        <p:txBody>
          <a:bodyPr/>
          <a:lstStyle/>
          <a:p>
            <a:r>
              <a:rPr lang="en-HK"/>
              <a:t>Performance measure of regression</a:t>
            </a:r>
            <a:endParaRPr lang="en-HK"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DDB506-FE63-DEE7-C046-FA786AD34175}"/>
                  </a:ext>
                </a:extLst>
              </p:cNvPr>
              <p:cNvSpPr>
                <a:spLocks noGrp="1"/>
              </p:cNvSpPr>
              <p:nvPr>
                <p:ph idx="1"/>
              </p:nvPr>
            </p:nvSpPr>
            <p:spPr/>
            <p:txBody>
              <a:bodyPr/>
              <a:lstStyle/>
              <a:p>
                <a:r>
                  <a:rPr lang="en-HK" dirty="0"/>
                  <a:t>Sum of Square Errors</a:t>
                </a:r>
              </a:p>
              <a:p>
                <a:pPr marL="0" indent="0">
                  <a:buNone/>
                </a:pPr>
                <a:endParaRPr lang="en-HK" dirty="0"/>
              </a:p>
              <a:p>
                <a:pPr marL="457200" lvl="1" indent="0">
                  <a:buNone/>
                </a:pPr>
                <a:r>
                  <a:rPr lang="en-HK" dirty="0"/>
                  <a:t>where </a:t>
                </a:r>
                <a14:m>
                  <m:oMath xmlns:m="http://schemas.openxmlformats.org/officeDocument/2006/math">
                    <m:sSub>
                      <m:sSubPr>
                        <m:ctrlPr>
                          <a:rPr lang="en-HK" b="0" i="1" smtClean="0">
                            <a:latin typeface="Cambria Math" panose="02040503050406030204" pitchFamily="18" charset="0"/>
                          </a:rPr>
                        </m:ctrlPr>
                      </m:sSubPr>
                      <m:e>
                        <m:r>
                          <a:rPr lang="en-HK" b="0" i="1" smtClean="0">
                            <a:latin typeface="Cambria Math" panose="02040503050406030204" pitchFamily="18" charset="0"/>
                          </a:rPr>
                          <m:t>𝑦</m:t>
                        </m:r>
                      </m:e>
                      <m:sub>
                        <m:r>
                          <a:rPr lang="en-HK" b="0" i="1" smtClean="0">
                            <a:latin typeface="Cambria Math" panose="02040503050406030204" pitchFamily="18" charset="0"/>
                          </a:rPr>
                          <m:t>𝑖</m:t>
                        </m:r>
                      </m:sub>
                    </m:sSub>
                  </m:oMath>
                </a14:m>
                <a:r>
                  <a:rPr lang="en-HK" dirty="0"/>
                  <a:t> and </a:t>
                </a:r>
                <a14:m>
                  <m:oMath xmlns:m="http://schemas.openxmlformats.org/officeDocument/2006/math">
                    <m:sSub>
                      <m:sSubPr>
                        <m:ctrlPr>
                          <a:rPr lang="en-HK" i="1" smtClean="0">
                            <a:latin typeface="Cambria Math" panose="02040503050406030204" pitchFamily="18" charset="0"/>
                          </a:rPr>
                        </m:ctrlPr>
                      </m:sSubPr>
                      <m:e>
                        <m:acc>
                          <m:accPr>
                            <m:chr m:val="̂"/>
                            <m:ctrlPr>
                              <a:rPr lang="en-HK" i="1" smtClean="0">
                                <a:latin typeface="Cambria Math" panose="02040503050406030204" pitchFamily="18" charset="0"/>
                              </a:rPr>
                            </m:ctrlPr>
                          </m:accPr>
                          <m:e>
                            <m:r>
                              <a:rPr lang="en-HK" b="0" i="1" smtClean="0">
                                <a:latin typeface="Cambria Math" panose="02040503050406030204" pitchFamily="18" charset="0"/>
                              </a:rPr>
                              <m:t>𝑦</m:t>
                            </m:r>
                          </m:e>
                        </m:acc>
                      </m:e>
                      <m:sub>
                        <m:r>
                          <a:rPr lang="en-HK" b="0" i="1" smtClean="0">
                            <a:latin typeface="Cambria Math" panose="02040503050406030204" pitchFamily="18" charset="0"/>
                          </a:rPr>
                          <m:t>𝑖</m:t>
                        </m:r>
                      </m:sub>
                    </m:sSub>
                  </m:oMath>
                </a14:m>
                <a:r>
                  <a:rPr lang="en-HK" dirty="0"/>
                  <a:t> are the true output and the model prediction for the </a:t>
                </a:r>
                <a14:m>
                  <m:oMath xmlns:m="http://schemas.openxmlformats.org/officeDocument/2006/math">
                    <m:r>
                      <a:rPr lang="en-HK" b="0" i="1" smtClean="0">
                        <a:latin typeface="Cambria Math" panose="02040503050406030204" pitchFamily="18" charset="0"/>
                      </a:rPr>
                      <m:t>𝑖𝑡h</m:t>
                    </m:r>
                  </m:oMath>
                </a14:m>
                <a:r>
                  <a:rPr lang="en-HK" dirty="0"/>
                  <a:t> data point.</a:t>
                </a:r>
              </a:p>
              <a:p>
                <a:r>
                  <a:rPr lang="en-HK" dirty="0"/>
                  <a:t>Mean Square Error</a:t>
                </a:r>
              </a:p>
              <a:p>
                <a:endParaRPr lang="en-HK" dirty="0"/>
              </a:p>
              <a:p>
                <a:r>
                  <a:rPr lang="en-HK" dirty="0"/>
                  <a:t>Root Mean Square Error</a:t>
                </a:r>
              </a:p>
            </p:txBody>
          </p:sp>
        </mc:Choice>
        <mc:Fallback xmlns="">
          <p:sp>
            <p:nvSpPr>
              <p:cNvPr id="3" name="Content Placeholder 2">
                <a:extLst>
                  <a:ext uri="{FF2B5EF4-FFF2-40B4-BE49-F238E27FC236}">
                    <a16:creationId xmlns:a16="http://schemas.microsoft.com/office/drawing/2014/main" id="{21DDB506-FE63-DEE7-C046-FA786AD34175}"/>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HK">
                    <a:noFill/>
                  </a:rPr>
                  <a:t> </a:t>
                </a:r>
              </a:p>
            </p:txBody>
          </p:sp>
        </mc:Fallback>
      </mc:AlternateContent>
      <p:pic>
        <p:nvPicPr>
          <p:cNvPr id="5" name="Picture 4">
            <a:extLst>
              <a:ext uri="{FF2B5EF4-FFF2-40B4-BE49-F238E27FC236}">
                <a16:creationId xmlns:a16="http://schemas.microsoft.com/office/drawing/2014/main" id="{C9A3CF3E-B710-FE85-08BD-A728B1080DF6}"/>
              </a:ext>
            </a:extLst>
          </p:cNvPr>
          <p:cNvPicPr>
            <a:picLocks noChangeAspect="1"/>
          </p:cNvPicPr>
          <p:nvPr/>
        </p:nvPicPr>
        <p:blipFill>
          <a:blip r:embed="rId3"/>
          <a:stretch>
            <a:fillRect/>
          </a:stretch>
        </p:blipFill>
        <p:spPr>
          <a:xfrm>
            <a:off x="4277691" y="1837221"/>
            <a:ext cx="2118765" cy="917575"/>
          </a:xfrm>
          <a:prstGeom prst="rect">
            <a:avLst/>
          </a:prstGeom>
        </p:spPr>
      </p:pic>
      <p:pic>
        <p:nvPicPr>
          <p:cNvPr id="7" name="Picture 6">
            <a:extLst>
              <a:ext uri="{FF2B5EF4-FFF2-40B4-BE49-F238E27FC236}">
                <a16:creationId xmlns:a16="http://schemas.microsoft.com/office/drawing/2014/main" id="{0FCA9F88-351E-31AC-C17A-C574A99DC98F}"/>
              </a:ext>
            </a:extLst>
          </p:cNvPr>
          <p:cNvPicPr>
            <a:picLocks noChangeAspect="1"/>
          </p:cNvPicPr>
          <p:nvPr/>
        </p:nvPicPr>
        <p:blipFill>
          <a:blip r:embed="rId4"/>
          <a:stretch>
            <a:fillRect/>
          </a:stretch>
        </p:blipFill>
        <p:spPr>
          <a:xfrm>
            <a:off x="4273833" y="3724861"/>
            <a:ext cx="2401485" cy="756687"/>
          </a:xfrm>
          <a:prstGeom prst="rect">
            <a:avLst/>
          </a:prstGeom>
        </p:spPr>
      </p:pic>
      <p:pic>
        <p:nvPicPr>
          <p:cNvPr id="9" name="Picture 8">
            <a:extLst>
              <a:ext uri="{FF2B5EF4-FFF2-40B4-BE49-F238E27FC236}">
                <a16:creationId xmlns:a16="http://schemas.microsoft.com/office/drawing/2014/main" id="{C3E8F652-2D26-82AB-5019-D4667C59F5CD}"/>
              </a:ext>
            </a:extLst>
          </p:cNvPr>
          <p:cNvPicPr>
            <a:picLocks noChangeAspect="1"/>
          </p:cNvPicPr>
          <p:nvPr/>
        </p:nvPicPr>
        <p:blipFill>
          <a:blip r:embed="rId5"/>
          <a:stretch>
            <a:fillRect/>
          </a:stretch>
        </p:blipFill>
        <p:spPr>
          <a:xfrm>
            <a:off x="4277691" y="5145102"/>
            <a:ext cx="2710094" cy="1031861"/>
          </a:xfrm>
          <a:prstGeom prst="rect">
            <a:avLst/>
          </a:prstGeom>
        </p:spPr>
      </p:pic>
    </p:spTree>
    <p:extLst>
      <p:ext uri="{BB962C8B-B14F-4D97-AF65-F5344CB8AC3E}">
        <p14:creationId xmlns:p14="http://schemas.microsoft.com/office/powerpoint/2010/main" val="2580791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Different Types of Machine Learning</a:t>
            </a:r>
          </a:p>
        </p:txBody>
      </p:sp>
      <p:graphicFrame>
        <p:nvGraphicFramePr>
          <p:cNvPr id="5" name="Table 5">
            <a:extLst>
              <a:ext uri="{FF2B5EF4-FFF2-40B4-BE49-F238E27FC236}">
                <a16:creationId xmlns:a16="http://schemas.microsoft.com/office/drawing/2014/main" id="{2FE46BC6-D057-4962-AC14-E75302DC6AF2}"/>
              </a:ext>
            </a:extLst>
          </p:cNvPr>
          <p:cNvGraphicFramePr>
            <a:graphicFrameLocks noGrp="1"/>
          </p:cNvGraphicFramePr>
          <p:nvPr>
            <p:ph idx="1"/>
            <p:extLst>
              <p:ext uri="{D42A27DB-BD31-4B8C-83A1-F6EECF244321}">
                <p14:modId xmlns:p14="http://schemas.microsoft.com/office/powerpoint/2010/main" val="3184205048"/>
              </p:ext>
            </p:extLst>
          </p:nvPr>
        </p:nvGraphicFramePr>
        <p:xfrm>
          <a:off x="862314" y="1871924"/>
          <a:ext cx="10353812" cy="2849880"/>
        </p:xfrm>
        <a:graphic>
          <a:graphicData uri="http://schemas.openxmlformats.org/drawingml/2006/table">
            <a:tbl>
              <a:tblPr firstRow="1" bandRow="1">
                <a:tableStyleId>{5C22544A-7EE6-4342-B048-85BDC9FD1C3A}</a:tableStyleId>
              </a:tblPr>
              <a:tblGrid>
                <a:gridCol w="1495263">
                  <a:extLst>
                    <a:ext uri="{9D8B030D-6E8A-4147-A177-3AD203B41FA5}">
                      <a16:colId xmlns:a16="http://schemas.microsoft.com/office/drawing/2014/main" val="294126522"/>
                    </a:ext>
                  </a:extLst>
                </a:gridCol>
                <a:gridCol w="2075649">
                  <a:extLst>
                    <a:ext uri="{9D8B030D-6E8A-4147-A177-3AD203B41FA5}">
                      <a16:colId xmlns:a16="http://schemas.microsoft.com/office/drawing/2014/main" val="2553028157"/>
                    </a:ext>
                  </a:extLst>
                </a:gridCol>
                <a:gridCol w="1811727">
                  <a:extLst>
                    <a:ext uri="{9D8B030D-6E8A-4147-A177-3AD203B41FA5}">
                      <a16:colId xmlns:a16="http://schemas.microsoft.com/office/drawing/2014/main" val="4031126297"/>
                    </a:ext>
                  </a:extLst>
                </a:gridCol>
                <a:gridCol w="1967781">
                  <a:extLst>
                    <a:ext uri="{9D8B030D-6E8A-4147-A177-3AD203B41FA5}">
                      <a16:colId xmlns:a16="http://schemas.microsoft.com/office/drawing/2014/main" val="928771053"/>
                    </a:ext>
                  </a:extLst>
                </a:gridCol>
                <a:gridCol w="3003392">
                  <a:extLst>
                    <a:ext uri="{9D8B030D-6E8A-4147-A177-3AD203B41FA5}">
                      <a16:colId xmlns:a16="http://schemas.microsoft.com/office/drawing/2014/main" val="2983759005"/>
                    </a:ext>
                  </a:extLst>
                </a:gridCol>
              </a:tblGrid>
              <a:tr h="370840">
                <a:tc gridSpan="2">
                  <a:txBody>
                    <a:bodyPr/>
                    <a:lstStyle/>
                    <a:p>
                      <a:r>
                        <a:rPr lang="en-US" dirty="0"/>
                        <a:t>Unsupervised Learning</a:t>
                      </a:r>
                      <a:endParaRPr lang="en-HK" dirty="0"/>
                    </a:p>
                  </a:txBody>
                  <a:tcPr/>
                </a:tc>
                <a:tc hMerge="1">
                  <a:txBody>
                    <a:bodyPr/>
                    <a:lstStyle/>
                    <a:p>
                      <a:endParaRPr lang="en-HK"/>
                    </a:p>
                  </a:txBody>
                  <a:tcPr/>
                </a:tc>
                <a:tc gridSpan="2">
                  <a:txBody>
                    <a:bodyPr/>
                    <a:lstStyle/>
                    <a:p>
                      <a:r>
                        <a:rPr lang="en-US" dirty="0"/>
                        <a:t>Supervised Learning</a:t>
                      </a:r>
                      <a:endParaRPr lang="en-HK" dirty="0"/>
                    </a:p>
                  </a:txBody>
                  <a:tcPr/>
                </a:tc>
                <a:tc hMerge="1">
                  <a:txBody>
                    <a:bodyPr/>
                    <a:lstStyle/>
                    <a:p>
                      <a:endParaRPr lang="en-HK"/>
                    </a:p>
                  </a:txBody>
                  <a:tcPr/>
                </a:tc>
                <a:tc>
                  <a:txBody>
                    <a:bodyPr/>
                    <a:lstStyle/>
                    <a:p>
                      <a:r>
                        <a:rPr lang="en-US" dirty="0"/>
                        <a:t>Reinforcement Learning</a:t>
                      </a:r>
                      <a:endParaRPr lang="en-HK" dirty="0"/>
                    </a:p>
                  </a:txBody>
                  <a:tcPr/>
                </a:tc>
                <a:extLst>
                  <a:ext uri="{0D108BD9-81ED-4DB2-BD59-A6C34878D82A}">
                    <a16:rowId xmlns:a16="http://schemas.microsoft.com/office/drawing/2014/main" val="2340732370"/>
                  </a:ext>
                </a:extLst>
              </a:tr>
              <a:tr h="411480">
                <a:tc rowSpan="8">
                  <a:txBody>
                    <a:bodyPr/>
                    <a:lstStyle/>
                    <a:p>
                      <a:pPr>
                        <a:lnSpc>
                          <a:spcPct val="250000"/>
                        </a:lnSpc>
                      </a:pPr>
                      <a:r>
                        <a:rPr lang="en-US" dirty="0">
                          <a:solidFill>
                            <a:schemeClr val="accent2">
                              <a:lumMod val="50000"/>
                            </a:schemeClr>
                          </a:solidFill>
                        </a:rPr>
                        <a:t>Clustering</a:t>
                      </a:r>
                      <a:endParaRPr lang="en-HK" dirty="0">
                        <a:solidFill>
                          <a:schemeClr val="accent2">
                            <a:lumMod val="50000"/>
                          </a:schemeClr>
                        </a:solidFill>
                      </a:endParaRPr>
                    </a:p>
                  </a:txBody>
                  <a:tcPr/>
                </a:tc>
                <a:tc rowSpan="4">
                  <a:txBody>
                    <a:bodyPr/>
                    <a:lstStyle/>
                    <a:p>
                      <a:r>
                        <a:rPr lang="en-US" sz="1600" dirty="0"/>
                        <a:t>Consumer segmentation</a:t>
                      </a:r>
                      <a:endParaRPr lang="en-HK" sz="1600" dirty="0"/>
                    </a:p>
                  </a:txBody>
                  <a:tcPr>
                    <a:solidFill>
                      <a:schemeClr val="accent1">
                        <a:lumMod val="20000"/>
                        <a:lumOff val="80000"/>
                      </a:schemeClr>
                    </a:solidFill>
                  </a:tcPr>
                </a:tc>
                <a:tc rowSpan="5">
                  <a:txBody>
                    <a:bodyPr/>
                    <a:lstStyle/>
                    <a:p>
                      <a:pPr>
                        <a:lnSpc>
                          <a:spcPct val="250000"/>
                        </a:lnSpc>
                      </a:pPr>
                      <a:r>
                        <a:rPr lang="en-US" dirty="0">
                          <a:solidFill>
                            <a:schemeClr val="accent2">
                              <a:lumMod val="50000"/>
                            </a:schemeClr>
                          </a:solidFill>
                        </a:rPr>
                        <a:t>Classification</a:t>
                      </a:r>
                      <a:endParaRPr lang="en-HK" dirty="0">
                        <a:solidFill>
                          <a:schemeClr val="accent2">
                            <a:lumMod val="50000"/>
                          </a:schemeClr>
                        </a:solidFill>
                      </a:endParaRPr>
                    </a:p>
                  </a:txBody>
                  <a:tcPr/>
                </a:tc>
                <a:tc rowSpan="2">
                  <a:txBody>
                    <a:bodyPr/>
                    <a:lstStyle/>
                    <a:p>
                      <a:r>
                        <a:rPr lang="en-US" sz="1600" dirty="0"/>
                        <a:t>Fraud detection</a:t>
                      </a:r>
                      <a:endParaRPr lang="en-HK" sz="1600" dirty="0"/>
                    </a:p>
                  </a:txBody>
                  <a:tcPr>
                    <a:solidFill>
                      <a:schemeClr val="accent1">
                        <a:lumMod val="20000"/>
                        <a:lumOff val="80000"/>
                      </a:schemeClr>
                    </a:solidFill>
                  </a:tcPr>
                </a:tc>
                <a:tc>
                  <a:txBody>
                    <a:bodyPr/>
                    <a:lstStyle/>
                    <a:p>
                      <a:r>
                        <a:rPr lang="en-US" sz="1600" dirty="0"/>
                        <a:t>Real-time decisions</a:t>
                      </a:r>
                    </a:p>
                    <a:p>
                      <a:endParaRPr lang="en-US" sz="1600" dirty="0"/>
                    </a:p>
                  </a:txBody>
                  <a:tcPr>
                    <a:solidFill>
                      <a:srgbClr val="CFD5EA"/>
                    </a:solidFill>
                  </a:tcPr>
                </a:tc>
                <a:extLst>
                  <a:ext uri="{0D108BD9-81ED-4DB2-BD59-A6C34878D82A}">
                    <a16:rowId xmlns:a16="http://schemas.microsoft.com/office/drawing/2014/main" val="3436566144"/>
                  </a:ext>
                </a:extLst>
              </a:tr>
              <a:tr h="144780">
                <a:tc vMerge="1">
                  <a:txBody>
                    <a:bodyPr/>
                    <a:lstStyle/>
                    <a:p>
                      <a:endParaRPr lang="en-HK"/>
                    </a:p>
                  </a:txBody>
                  <a:tcPr/>
                </a:tc>
                <a:tc vMerge="1">
                  <a:txBody>
                    <a:bodyPr/>
                    <a:lstStyle/>
                    <a:p>
                      <a:endParaRPr lang="en-HK"/>
                    </a:p>
                  </a:txBody>
                  <a:tcPr/>
                </a:tc>
                <a:tc vMerge="1">
                  <a:txBody>
                    <a:bodyPr/>
                    <a:lstStyle/>
                    <a:p>
                      <a:endParaRPr lang="en-HK"/>
                    </a:p>
                  </a:txBody>
                  <a:tcPr/>
                </a:tc>
                <a:tc vMerge="1">
                  <a:txBody>
                    <a:bodyPr/>
                    <a:lstStyle/>
                    <a:p>
                      <a:endParaRPr lang="en-HK"/>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Game AI</a:t>
                      </a:r>
                      <a:endParaRPr lang="en-HK" sz="1600" dirty="0"/>
                    </a:p>
                    <a:p>
                      <a:endParaRPr lang="en-HK" sz="1600" dirty="0"/>
                    </a:p>
                  </a:txBody>
                  <a:tcPr>
                    <a:solidFill>
                      <a:srgbClr val="CFD5EA"/>
                    </a:solidFill>
                  </a:tcPr>
                </a:tc>
                <a:extLst>
                  <a:ext uri="{0D108BD9-81ED-4DB2-BD59-A6C34878D82A}">
                    <a16:rowId xmlns:a16="http://schemas.microsoft.com/office/drawing/2014/main" val="1335365746"/>
                  </a:ext>
                </a:extLst>
              </a:tr>
              <a:tr h="104140">
                <a:tc vMerge="1">
                  <a:txBody>
                    <a:bodyPr/>
                    <a:lstStyle/>
                    <a:p>
                      <a:endParaRPr lang="en-HK" dirty="0"/>
                    </a:p>
                  </a:txBody>
                  <a:tcPr/>
                </a:tc>
                <a:tc vMerge="1">
                  <a:txBody>
                    <a:bodyPr/>
                    <a:lstStyle/>
                    <a:p>
                      <a:r>
                        <a:rPr lang="en-US" sz="1600" dirty="0"/>
                        <a:t>Recommendation System</a:t>
                      </a:r>
                      <a:endParaRPr lang="en-HK" sz="1600" dirty="0"/>
                    </a:p>
                  </a:txBody>
                  <a:tcPr>
                    <a:solidFill>
                      <a:schemeClr val="accent1">
                        <a:lumMod val="20000"/>
                        <a:lumOff val="80000"/>
                      </a:schemeClr>
                    </a:solidFill>
                  </a:tcPr>
                </a:tc>
                <a:tc vMerge="1">
                  <a:txBody>
                    <a:bodyPr/>
                    <a:lstStyle/>
                    <a:p>
                      <a:endParaRPr lang="en-HK" dirty="0"/>
                    </a:p>
                  </a:txBody>
                  <a:tcPr/>
                </a:tc>
                <a:tc rowSpan="3">
                  <a:txBody>
                    <a:bodyPr/>
                    <a:lstStyle/>
                    <a:p>
                      <a:r>
                        <a:rPr lang="en-US" sz="1600" dirty="0"/>
                        <a:t>Image classification</a:t>
                      </a:r>
                      <a:endParaRPr lang="en-HK" sz="1600" dirty="0"/>
                    </a:p>
                  </a:txBody>
                  <a:tcPr>
                    <a:solidFill>
                      <a:schemeClr val="accent1">
                        <a:lumMod val="20000"/>
                        <a:lumOff val="80000"/>
                      </a:schemeClr>
                    </a:solidFill>
                  </a:tcPr>
                </a:tc>
                <a:tc vMerge="1">
                  <a:txBody>
                    <a:bodyPr/>
                    <a:lstStyle/>
                    <a:p>
                      <a:endParaRPr lang="en-HK"/>
                    </a:p>
                  </a:txBody>
                  <a:tcPr/>
                </a:tc>
                <a:extLst>
                  <a:ext uri="{0D108BD9-81ED-4DB2-BD59-A6C34878D82A}">
                    <a16:rowId xmlns:a16="http://schemas.microsoft.com/office/drawing/2014/main" val="2003518528"/>
                  </a:ext>
                </a:extLst>
              </a:tr>
              <a:tr h="255342">
                <a:tc vMerge="1">
                  <a:txBody>
                    <a:bodyPr/>
                    <a:lstStyle/>
                    <a:p>
                      <a:endParaRPr lang="en-HK"/>
                    </a:p>
                  </a:txBody>
                  <a:tcPr/>
                </a:tc>
                <a:tc vMerge="1">
                  <a:txBody>
                    <a:bodyPr/>
                    <a:lstStyle/>
                    <a:p>
                      <a:endParaRPr lang="en-HK"/>
                    </a:p>
                  </a:txBody>
                  <a:tcPr/>
                </a:tc>
                <a:tc vMerge="1">
                  <a:txBody>
                    <a:bodyPr/>
                    <a:lstStyle/>
                    <a:p>
                      <a:endParaRPr lang="en-HK"/>
                    </a:p>
                  </a:txBody>
                  <a:tcPr/>
                </a:tc>
                <a:tc vMerge="1">
                  <a:txBody>
                    <a:bodyPr/>
                    <a:lstStyle/>
                    <a:p>
                      <a:endParaRPr lang="en-HK"/>
                    </a:p>
                  </a:txBody>
                  <a:tcPr/>
                </a:tc>
                <a:tc rowSpan="3">
                  <a:txBody>
                    <a:bodyPr/>
                    <a:lstStyle/>
                    <a:p>
                      <a:r>
                        <a:rPr lang="en-US" sz="1600" dirty="0"/>
                        <a:t>Robot Navigation</a:t>
                      </a:r>
                      <a:endParaRPr lang="en-HK" sz="1600" dirty="0"/>
                    </a:p>
                  </a:txBody>
                  <a:tcPr>
                    <a:solidFill>
                      <a:srgbClr val="CFD5EA"/>
                    </a:solidFill>
                  </a:tcPr>
                </a:tc>
                <a:extLst>
                  <a:ext uri="{0D108BD9-81ED-4DB2-BD59-A6C34878D82A}">
                    <a16:rowId xmlns:a16="http://schemas.microsoft.com/office/drawing/2014/main" val="2613666582"/>
                  </a:ext>
                </a:extLst>
              </a:tr>
              <a:tr h="173918">
                <a:tc vMerge="1">
                  <a:txBody>
                    <a:bodyPr/>
                    <a:lstStyle/>
                    <a:p>
                      <a:endParaRPr lang="en-HK"/>
                    </a:p>
                  </a:txBody>
                  <a:tcPr/>
                </a:tc>
                <a:tc rowSpan="4">
                  <a:txBody>
                    <a:bodyPr/>
                    <a:lstStyle/>
                    <a:p>
                      <a:r>
                        <a:rPr lang="en-US" sz="1600" dirty="0"/>
                        <a:t>Recommendation System</a:t>
                      </a:r>
                      <a:endParaRPr lang="en-HK" sz="1600" dirty="0"/>
                    </a:p>
                  </a:txBody>
                  <a:tcPr>
                    <a:solidFill>
                      <a:schemeClr val="accent1">
                        <a:lumMod val="20000"/>
                        <a:lumOff val="80000"/>
                      </a:schemeClr>
                    </a:solidFill>
                  </a:tcPr>
                </a:tc>
                <a:tc vMerge="1">
                  <a:txBody>
                    <a:bodyPr/>
                    <a:lstStyle/>
                    <a:p>
                      <a:endParaRPr lang="en-HK"/>
                    </a:p>
                  </a:txBody>
                  <a:tcPr/>
                </a:tc>
                <a:tc vMerge="1">
                  <a:txBody>
                    <a:bodyPr/>
                    <a:lstStyle/>
                    <a:p>
                      <a:endParaRPr lang="en-HK"/>
                    </a:p>
                  </a:txBody>
                  <a:tcPr/>
                </a:tc>
                <a:tc vMerge="1">
                  <a:txBody>
                    <a:bodyPr/>
                    <a:lstStyle/>
                    <a:p>
                      <a:endParaRPr lang="en-HK"/>
                    </a:p>
                  </a:txBody>
                  <a:tcPr/>
                </a:tc>
                <a:extLst>
                  <a:ext uri="{0D108BD9-81ED-4DB2-BD59-A6C34878D82A}">
                    <a16:rowId xmlns:a16="http://schemas.microsoft.com/office/drawing/2014/main" val="3319184221"/>
                  </a:ext>
                </a:extLst>
              </a:tr>
              <a:tr h="231140">
                <a:tc vMerge="1">
                  <a:txBody>
                    <a:bodyPr/>
                    <a:lstStyle/>
                    <a:p>
                      <a:endParaRPr lang="en-HK" dirty="0">
                        <a:solidFill>
                          <a:schemeClr val="accent2">
                            <a:lumMod val="50000"/>
                          </a:schemeClr>
                        </a:solidFill>
                      </a:endParaRPr>
                    </a:p>
                  </a:txBody>
                  <a:tcPr/>
                </a:tc>
                <a:tc vMerge="1">
                  <a:txBody>
                    <a:bodyPr/>
                    <a:lstStyle/>
                    <a:p>
                      <a:endParaRPr lang="en-HK" dirty="0"/>
                    </a:p>
                  </a:txBody>
                  <a:tcPr>
                    <a:solidFill>
                      <a:schemeClr val="accent1">
                        <a:lumMod val="20000"/>
                        <a:lumOff val="80000"/>
                      </a:schemeClr>
                    </a:solidFill>
                  </a:tcPr>
                </a:tc>
                <a:tc rowSpan="3">
                  <a:txBody>
                    <a:bodyPr/>
                    <a:lstStyle/>
                    <a:p>
                      <a:pPr>
                        <a:lnSpc>
                          <a:spcPct val="200000"/>
                        </a:lnSpc>
                      </a:pPr>
                      <a:r>
                        <a:rPr lang="en-US" dirty="0">
                          <a:solidFill>
                            <a:schemeClr val="accent2">
                              <a:lumMod val="50000"/>
                            </a:schemeClr>
                          </a:solidFill>
                        </a:rPr>
                        <a:t>Regression</a:t>
                      </a:r>
                      <a:endParaRPr lang="en-HK" dirty="0">
                        <a:solidFill>
                          <a:schemeClr val="accent2">
                            <a:lumMod val="50000"/>
                          </a:schemeClr>
                        </a:solidFill>
                      </a:endParaRPr>
                    </a:p>
                  </a:txBody>
                  <a:tcPr/>
                </a:tc>
                <a:tc rowSpan="2">
                  <a:txBody>
                    <a:bodyPr/>
                    <a:lstStyle/>
                    <a:p>
                      <a:r>
                        <a:rPr lang="en-US" sz="1600" dirty="0"/>
                        <a:t>Price prediction</a:t>
                      </a:r>
                      <a:endParaRPr lang="en-HK" sz="1600" dirty="0"/>
                    </a:p>
                  </a:txBody>
                  <a:tcPr>
                    <a:solidFill>
                      <a:schemeClr val="accent1">
                        <a:lumMod val="20000"/>
                        <a:lumOff val="80000"/>
                      </a:schemeClr>
                    </a:solidFill>
                  </a:tcPr>
                </a:tc>
                <a:tc vMerge="1">
                  <a:txBody>
                    <a:bodyPr/>
                    <a:lstStyle/>
                    <a:p>
                      <a:endParaRPr lang="en-HK" dirty="0"/>
                    </a:p>
                  </a:txBody>
                  <a:tcPr/>
                </a:tc>
                <a:extLst>
                  <a:ext uri="{0D108BD9-81ED-4DB2-BD59-A6C34878D82A}">
                    <a16:rowId xmlns:a16="http://schemas.microsoft.com/office/drawing/2014/main" val="11898430"/>
                  </a:ext>
                </a:extLst>
              </a:tr>
              <a:tr h="0">
                <a:tc vMerge="1">
                  <a:txBody>
                    <a:bodyPr/>
                    <a:lstStyle/>
                    <a:p>
                      <a:endParaRPr lang="en-HK"/>
                    </a:p>
                  </a:txBody>
                  <a:tcPr/>
                </a:tc>
                <a:tc vMerge="1">
                  <a:txBody>
                    <a:bodyPr/>
                    <a:lstStyle/>
                    <a:p>
                      <a:endParaRPr lang="en-HK"/>
                    </a:p>
                  </a:txBody>
                  <a:tcPr/>
                </a:tc>
                <a:tc vMerge="1">
                  <a:txBody>
                    <a:bodyPr/>
                    <a:lstStyle/>
                    <a:p>
                      <a:endParaRPr lang="en-HK"/>
                    </a:p>
                  </a:txBody>
                  <a:tcPr/>
                </a:tc>
                <a:tc vMerge="1">
                  <a:txBody>
                    <a:bodyPr/>
                    <a:lstStyle/>
                    <a:p>
                      <a:endParaRPr lang="en-HK"/>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Skill acquisition</a:t>
                      </a:r>
                    </a:p>
                    <a:p>
                      <a:endParaRPr lang="en-HK" sz="1600" dirty="0"/>
                    </a:p>
                  </a:txBody>
                  <a:tcPr>
                    <a:solidFill>
                      <a:srgbClr val="CFD5EA"/>
                    </a:solidFill>
                  </a:tcPr>
                </a:tc>
                <a:extLst>
                  <a:ext uri="{0D108BD9-81ED-4DB2-BD59-A6C34878D82A}">
                    <a16:rowId xmlns:a16="http://schemas.microsoft.com/office/drawing/2014/main" val="3365641806"/>
                  </a:ext>
                </a:extLst>
              </a:tr>
              <a:tr h="556260">
                <a:tc vMerge="1">
                  <a:txBody>
                    <a:bodyPr/>
                    <a:lstStyle/>
                    <a:p>
                      <a:endParaRPr lang="en-HK"/>
                    </a:p>
                  </a:txBody>
                  <a:tcPr/>
                </a:tc>
                <a:tc vMerge="1">
                  <a:txBody>
                    <a:bodyPr/>
                    <a:lstStyle/>
                    <a:p>
                      <a:endParaRPr lang="en-HK"/>
                    </a:p>
                  </a:txBody>
                  <a:tcPr/>
                </a:tc>
                <a:tc vMerge="1">
                  <a:txBody>
                    <a:bodyPr/>
                    <a:lstStyle/>
                    <a:p>
                      <a:endParaRPr lang="en-HK" dirty="0"/>
                    </a:p>
                  </a:txBody>
                  <a:tcPr/>
                </a:tc>
                <a:tc>
                  <a:txBody>
                    <a:bodyPr/>
                    <a:lstStyle/>
                    <a:p>
                      <a:r>
                        <a:rPr lang="en-US" sz="1600" dirty="0"/>
                        <a:t>Weather forecast</a:t>
                      </a:r>
                      <a:endParaRPr lang="en-HK" sz="1600" dirty="0"/>
                    </a:p>
                  </a:txBody>
                  <a:tcPr>
                    <a:solidFill>
                      <a:schemeClr val="accent1">
                        <a:lumMod val="20000"/>
                        <a:lumOff val="80000"/>
                      </a:schemeClr>
                    </a:solidFill>
                  </a:tcPr>
                </a:tc>
                <a:tc vMerge="1">
                  <a:txBody>
                    <a:bodyPr/>
                    <a:lstStyle/>
                    <a:p>
                      <a:endParaRPr lang="en-HK"/>
                    </a:p>
                  </a:txBody>
                  <a:tcPr/>
                </a:tc>
                <a:extLst>
                  <a:ext uri="{0D108BD9-81ED-4DB2-BD59-A6C34878D82A}">
                    <a16:rowId xmlns:a16="http://schemas.microsoft.com/office/drawing/2014/main" val="2699897543"/>
                  </a:ext>
                </a:extLst>
              </a:tr>
            </a:tbl>
          </a:graphicData>
        </a:graphic>
      </p:graphicFrame>
      <p:sp>
        <p:nvSpPr>
          <p:cNvPr id="4" name="Slide Number Placeholder 3"/>
          <p:cNvSpPr>
            <a:spLocks noGrp="1"/>
          </p:cNvSpPr>
          <p:nvPr>
            <p:ph type="sldNum" sz="quarter" idx="12"/>
          </p:nvPr>
        </p:nvSpPr>
        <p:spPr/>
        <p:txBody>
          <a:bodyPr/>
          <a:lstStyle/>
          <a:p>
            <a:fld id="{4D293FED-3968-494D-9506-17D4A14AF90C}" type="slidenum">
              <a:rPr lang="en-US" smtClean="0"/>
              <a:t>3</a:t>
            </a:fld>
            <a:endParaRPr lang="en-US" dirty="0"/>
          </a:p>
        </p:txBody>
      </p:sp>
    </p:spTree>
    <p:extLst>
      <p:ext uri="{BB962C8B-B14F-4D97-AF65-F5344CB8AC3E}">
        <p14:creationId xmlns:p14="http://schemas.microsoft.com/office/powerpoint/2010/main" val="709526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BD99C5-9450-48E6-8945-904D2B2CD4FC}"/>
              </a:ext>
            </a:extLst>
          </p:cNvPr>
          <p:cNvSpPr>
            <a:spLocks noGrp="1"/>
          </p:cNvSpPr>
          <p:nvPr>
            <p:ph type="ctrTitle"/>
          </p:nvPr>
        </p:nvSpPr>
        <p:spPr/>
        <p:txBody>
          <a:bodyPr/>
          <a:lstStyle/>
          <a:p>
            <a:r>
              <a:rPr lang="en-US" dirty="0"/>
              <a:t>Software libraries for ML</a:t>
            </a:r>
            <a:endParaRPr lang="en-HK" dirty="0"/>
          </a:p>
        </p:txBody>
      </p:sp>
      <p:sp>
        <p:nvSpPr>
          <p:cNvPr id="5" name="Subtitle 4">
            <a:extLst>
              <a:ext uri="{FF2B5EF4-FFF2-40B4-BE49-F238E27FC236}">
                <a16:creationId xmlns:a16="http://schemas.microsoft.com/office/drawing/2014/main" id="{B8CE39A8-A00D-4473-9BDE-BBE4441F1E4E}"/>
              </a:ext>
            </a:extLst>
          </p:cNvPr>
          <p:cNvSpPr>
            <a:spLocks noGrp="1"/>
          </p:cNvSpPr>
          <p:nvPr>
            <p:ph type="subTitle" idx="1"/>
          </p:nvPr>
        </p:nvSpPr>
        <p:spPr/>
        <p:txBody>
          <a:bodyPr/>
          <a:lstStyle/>
          <a:p>
            <a:endParaRPr lang="en-HK"/>
          </a:p>
        </p:txBody>
      </p:sp>
    </p:spTree>
    <p:extLst>
      <p:ext uri="{BB962C8B-B14F-4D97-AF65-F5344CB8AC3E}">
        <p14:creationId xmlns:p14="http://schemas.microsoft.com/office/powerpoint/2010/main" val="19939890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BEE38-F747-4F0E-AEA6-1E262990C4DE}"/>
              </a:ext>
            </a:extLst>
          </p:cNvPr>
          <p:cNvSpPr>
            <a:spLocks noGrp="1"/>
          </p:cNvSpPr>
          <p:nvPr>
            <p:ph type="title"/>
          </p:nvPr>
        </p:nvSpPr>
        <p:spPr/>
        <p:txBody>
          <a:bodyPr/>
          <a:lstStyle/>
          <a:p>
            <a:r>
              <a:rPr lang="en-US" dirty="0"/>
              <a:t>Traditional ML methods: </a:t>
            </a:r>
            <a:r>
              <a:rPr lang="en-US" dirty="0" err="1"/>
              <a:t>scikit</a:t>
            </a:r>
            <a:r>
              <a:rPr lang="en-US" dirty="0"/>
              <a:t>-learn </a:t>
            </a:r>
            <a:endParaRPr lang="en-HK" dirty="0"/>
          </a:p>
        </p:txBody>
      </p:sp>
      <p:sp>
        <p:nvSpPr>
          <p:cNvPr id="3" name="Content Placeholder 2">
            <a:extLst>
              <a:ext uri="{FF2B5EF4-FFF2-40B4-BE49-F238E27FC236}">
                <a16:creationId xmlns:a16="http://schemas.microsoft.com/office/drawing/2014/main" id="{714B65F5-E177-4D18-B56A-AC3329549E23}"/>
              </a:ext>
            </a:extLst>
          </p:cNvPr>
          <p:cNvSpPr>
            <a:spLocks noGrp="1"/>
          </p:cNvSpPr>
          <p:nvPr>
            <p:ph sz="half" idx="1"/>
          </p:nvPr>
        </p:nvSpPr>
        <p:spPr>
          <a:xfrm>
            <a:off x="838200" y="1825625"/>
            <a:ext cx="10515600" cy="4351338"/>
          </a:xfrm>
        </p:spPr>
        <p:txBody>
          <a:bodyPr/>
          <a:lstStyle/>
          <a:p>
            <a:r>
              <a:rPr lang="en-US" dirty="0"/>
              <a:t>Scikit-learn (also known as </a:t>
            </a:r>
            <a:r>
              <a:rPr lang="en-US" dirty="0" err="1"/>
              <a:t>sklearn</a:t>
            </a:r>
            <a:r>
              <a:rPr lang="en-US" dirty="0"/>
              <a:t>) is a free software library for Python. It includes various numerous machine learning algorithms for classification, regression and clustering.</a:t>
            </a:r>
          </a:p>
          <a:p>
            <a:r>
              <a:rPr lang="en-US" dirty="0"/>
              <a:t>It was initially developed as a Google summer of code project in 2007. Later, the French institute INRIA got involved and the first public release was published in 2010.</a:t>
            </a:r>
            <a:endParaRPr lang="en-HK" dirty="0"/>
          </a:p>
        </p:txBody>
      </p:sp>
      <p:pic>
        <p:nvPicPr>
          <p:cNvPr id="4" name="Picture 3"/>
          <p:cNvPicPr>
            <a:picLocks noChangeAspect="1"/>
          </p:cNvPicPr>
          <p:nvPr/>
        </p:nvPicPr>
        <p:blipFill>
          <a:blip r:embed="rId2"/>
          <a:stretch>
            <a:fillRect/>
          </a:stretch>
        </p:blipFill>
        <p:spPr>
          <a:xfrm>
            <a:off x="9117742" y="365125"/>
            <a:ext cx="1344900" cy="974144"/>
          </a:xfrm>
          <a:prstGeom prst="rect">
            <a:avLst/>
          </a:prstGeom>
        </p:spPr>
      </p:pic>
    </p:spTree>
    <p:extLst>
      <p:ext uri="{BB962C8B-B14F-4D97-AF65-F5344CB8AC3E}">
        <p14:creationId xmlns:p14="http://schemas.microsoft.com/office/powerpoint/2010/main" val="15486720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60EF43-9948-1565-EA42-1611A3FF71E8}"/>
              </a:ext>
            </a:extLst>
          </p:cNvPr>
          <p:cNvPicPr>
            <a:picLocks noChangeAspect="1"/>
          </p:cNvPicPr>
          <p:nvPr/>
        </p:nvPicPr>
        <p:blipFill>
          <a:blip r:embed="rId2"/>
          <a:stretch>
            <a:fillRect/>
          </a:stretch>
        </p:blipFill>
        <p:spPr>
          <a:xfrm>
            <a:off x="1126672" y="304095"/>
            <a:ext cx="10325356" cy="6112475"/>
          </a:xfrm>
          <a:prstGeom prst="rect">
            <a:avLst/>
          </a:prstGeom>
        </p:spPr>
      </p:pic>
    </p:spTree>
    <p:extLst>
      <p:ext uri="{BB962C8B-B14F-4D97-AF65-F5344CB8AC3E}">
        <p14:creationId xmlns:p14="http://schemas.microsoft.com/office/powerpoint/2010/main" val="2959594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35F61F-C106-5E80-5C91-D615F36C4D76}"/>
              </a:ext>
            </a:extLst>
          </p:cNvPr>
          <p:cNvPicPr>
            <a:picLocks noChangeAspect="1"/>
          </p:cNvPicPr>
          <p:nvPr/>
        </p:nvPicPr>
        <p:blipFill>
          <a:blip r:embed="rId2"/>
          <a:stretch>
            <a:fillRect/>
          </a:stretch>
        </p:blipFill>
        <p:spPr>
          <a:xfrm>
            <a:off x="1966587" y="553525"/>
            <a:ext cx="6422178" cy="525886"/>
          </a:xfrm>
          <a:prstGeom prst="rect">
            <a:avLst/>
          </a:prstGeom>
        </p:spPr>
      </p:pic>
      <p:pic>
        <p:nvPicPr>
          <p:cNvPr id="7" name="Picture 6">
            <a:extLst>
              <a:ext uri="{FF2B5EF4-FFF2-40B4-BE49-F238E27FC236}">
                <a16:creationId xmlns:a16="http://schemas.microsoft.com/office/drawing/2014/main" id="{9AAB973C-11A6-D787-9E60-D53E0C579B92}"/>
              </a:ext>
            </a:extLst>
          </p:cNvPr>
          <p:cNvPicPr>
            <a:picLocks noChangeAspect="1"/>
          </p:cNvPicPr>
          <p:nvPr/>
        </p:nvPicPr>
        <p:blipFill>
          <a:blip r:embed="rId3"/>
          <a:stretch>
            <a:fillRect/>
          </a:stretch>
        </p:blipFill>
        <p:spPr>
          <a:xfrm>
            <a:off x="600621" y="377956"/>
            <a:ext cx="964500" cy="701455"/>
          </a:xfrm>
          <a:prstGeom prst="rect">
            <a:avLst/>
          </a:prstGeom>
        </p:spPr>
      </p:pic>
      <p:pic>
        <p:nvPicPr>
          <p:cNvPr id="9" name="Picture 8">
            <a:extLst>
              <a:ext uri="{FF2B5EF4-FFF2-40B4-BE49-F238E27FC236}">
                <a16:creationId xmlns:a16="http://schemas.microsoft.com/office/drawing/2014/main" id="{515756C3-6E16-DA1F-BB6C-3037C97A1859}"/>
              </a:ext>
            </a:extLst>
          </p:cNvPr>
          <p:cNvPicPr>
            <a:picLocks noChangeAspect="1"/>
          </p:cNvPicPr>
          <p:nvPr/>
        </p:nvPicPr>
        <p:blipFill>
          <a:blip r:embed="rId4"/>
          <a:stretch>
            <a:fillRect/>
          </a:stretch>
        </p:blipFill>
        <p:spPr>
          <a:xfrm>
            <a:off x="294027" y="1253213"/>
            <a:ext cx="5369073" cy="5051262"/>
          </a:xfrm>
          <a:prstGeom prst="rect">
            <a:avLst/>
          </a:prstGeom>
        </p:spPr>
      </p:pic>
      <p:pic>
        <p:nvPicPr>
          <p:cNvPr id="13" name="Picture 12">
            <a:extLst>
              <a:ext uri="{FF2B5EF4-FFF2-40B4-BE49-F238E27FC236}">
                <a16:creationId xmlns:a16="http://schemas.microsoft.com/office/drawing/2014/main" id="{8337A163-2B0A-A18E-8C1B-9EE845ABA1CA}"/>
              </a:ext>
            </a:extLst>
          </p:cNvPr>
          <p:cNvPicPr>
            <a:picLocks noChangeAspect="1"/>
          </p:cNvPicPr>
          <p:nvPr/>
        </p:nvPicPr>
        <p:blipFill>
          <a:blip r:embed="rId5"/>
          <a:stretch>
            <a:fillRect/>
          </a:stretch>
        </p:blipFill>
        <p:spPr>
          <a:xfrm>
            <a:off x="4529163" y="1808608"/>
            <a:ext cx="2628300" cy="4662927"/>
          </a:xfrm>
          <a:prstGeom prst="rect">
            <a:avLst/>
          </a:prstGeom>
        </p:spPr>
      </p:pic>
      <p:pic>
        <p:nvPicPr>
          <p:cNvPr id="15" name="Picture 14">
            <a:extLst>
              <a:ext uri="{FF2B5EF4-FFF2-40B4-BE49-F238E27FC236}">
                <a16:creationId xmlns:a16="http://schemas.microsoft.com/office/drawing/2014/main" id="{D32123AB-4042-88D8-0556-0610966716B6}"/>
              </a:ext>
            </a:extLst>
          </p:cNvPr>
          <p:cNvPicPr>
            <a:picLocks noChangeAspect="1"/>
          </p:cNvPicPr>
          <p:nvPr/>
        </p:nvPicPr>
        <p:blipFill>
          <a:blip r:embed="rId6"/>
          <a:stretch>
            <a:fillRect/>
          </a:stretch>
        </p:blipFill>
        <p:spPr>
          <a:xfrm>
            <a:off x="6770853" y="1808608"/>
            <a:ext cx="2400673" cy="3980922"/>
          </a:xfrm>
          <a:prstGeom prst="rect">
            <a:avLst/>
          </a:prstGeom>
        </p:spPr>
      </p:pic>
      <p:pic>
        <p:nvPicPr>
          <p:cNvPr id="17" name="Picture 16">
            <a:extLst>
              <a:ext uri="{FF2B5EF4-FFF2-40B4-BE49-F238E27FC236}">
                <a16:creationId xmlns:a16="http://schemas.microsoft.com/office/drawing/2014/main" id="{AFEFF7F2-CEAB-EE6A-D4F2-E817E2D33013}"/>
              </a:ext>
            </a:extLst>
          </p:cNvPr>
          <p:cNvPicPr>
            <a:picLocks noChangeAspect="1"/>
          </p:cNvPicPr>
          <p:nvPr/>
        </p:nvPicPr>
        <p:blipFill>
          <a:blip r:embed="rId7"/>
          <a:stretch>
            <a:fillRect/>
          </a:stretch>
        </p:blipFill>
        <p:spPr>
          <a:xfrm>
            <a:off x="9171526" y="1864169"/>
            <a:ext cx="2614337" cy="3980922"/>
          </a:xfrm>
          <a:prstGeom prst="rect">
            <a:avLst/>
          </a:prstGeom>
        </p:spPr>
      </p:pic>
    </p:spTree>
    <p:extLst>
      <p:ext uri="{BB962C8B-B14F-4D97-AF65-F5344CB8AC3E}">
        <p14:creationId xmlns:p14="http://schemas.microsoft.com/office/powerpoint/2010/main" val="35446153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25B260-476A-0A24-D2B8-BC8A06E9D98D}"/>
              </a:ext>
            </a:extLst>
          </p:cNvPr>
          <p:cNvPicPr>
            <a:picLocks noChangeAspect="1"/>
          </p:cNvPicPr>
          <p:nvPr/>
        </p:nvPicPr>
        <p:blipFill>
          <a:blip r:embed="rId2"/>
          <a:stretch>
            <a:fillRect/>
          </a:stretch>
        </p:blipFill>
        <p:spPr>
          <a:xfrm>
            <a:off x="693512" y="728963"/>
            <a:ext cx="4335706" cy="3647094"/>
          </a:xfrm>
          <a:prstGeom prst="rect">
            <a:avLst/>
          </a:prstGeom>
        </p:spPr>
      </p:pic>
      <p:pic>
        <p:nvPicPr>
          <p:cNvPr id="5" name="Picture 4">
            <a:extLst>
              <a:ext uri="{FF2B5EF4-FFF2-40B4-BE49-F238E27FC236}">
                <a16:creationId xmlns:a16="http://schemas.microsoft.com/office/drawing/2014/main" id="{FD50BF20-0F5A-2517-F578-94F409E545AE}"/>
              </a:ext>
            </a:extLst>
          </p:cNvPr>
          <p:cNvPicPr>
            <a:picLocks noChangeAspect="1"/>
          </p:cNvPicPr>
          <p:nvPr/>
        </p:nvPicPr>
        <p:blipFill>
          <a:blip r:embed="rId3"/>
          <a:stretch>
            <a:fillRect/>
          </a:stretch>
        </p:blipFill>
        <p:spPr>
          <a:xfrm>
            <a:off x="5663293" y="689881"/>
            <a:ext cx="6367874" cy="6037489"/>
          </a:xfrm>
          <a:prstGeom prst="rect">
            <a:avLst/>
          </a:prstGeom>
        </p:spPr>
      </p:pic>
      <p:cxnSp>
        <p:nvCxnSpPr>
          <p:cNvPr id="7" name="Straight Arrow Connector 6">
            <a:extLst>
              <a:ext uri="{FF2B5EF4-FFF2-40B4-BE49-F238E27FC236}">
                <a16:creationId xmlns:a16="http://schemas.microsoft.com/office/drawing/2014/main" id="{69EA82C7-5E32-8E1A-1782-A59913D018A0}"/>
              </a:ext>
            </a:extLst>
          </p:cNvPr>
          <p:cNvCxnSpPr>
            <a:cxnSpLocks/>
          </p:cNvCxnSpPr>
          <p:nvPr/>
        </p:nvCxnSpPr>
        <p:spPr>
          <a:xfrm flipV="1">
            <a:off x="3608614" y="1061357"/>
            <a:ext cx="2054679" cy="1045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40133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F7D72E-5B2D-4A1F-B664-8D5BF0FFE026}"/>
              </a:ext>
            </a:extLst>
          </p:cNvPr>
          <p:cNvSpPr>
            <a:spLocks noGrp="1"/>
          </p:cNvSpPr>
          <p:nvPr>
            <p:ph type="ctrTitle"/>
          </p:nvPr>
        </p:nvSpPr>
        <p:spPr/>
        <p:txBody>
          <a:bodyPr/>
          <a:lstStyle/>
          <a:p>
            <a:r>
              <a:rPr lang="en-US" dirty="0"/>
              <a:t>Some examples</a:t>
            </a:r>
            <a:endParaRPr lang="en-HK" dirty="0"/>
          </a:p>
        </p:txBody>
      </p:sp>
      <p:sp>
        <p:nvSpPr>
          <p:cNvPr id="6" name="Subtitle 5">
            <a:extLst>
              <a:ext uri="{FF2B5EF4-FFF2-40B4-BE49-F238E27FC236}">
                <a16:creationId xmlns:a16="http://schemas.microsoft.com/office/drawing/2014/main" id="{9599B918-B466-4A32-8B33-7C4E4D9F57E4}"/>
              </a:ext>
            </a:extLst>
          </p:cNvPr>
          <p:cNvSpPr>
            <a:spLocks noGrp="1"/>
          </p:cNvSpPr>
          <p:nvPr>
            <p:ph type="subTitle" idx="1"/>
          </p:nvPr>
        </p:nvSpPr>
        <p:spPr/>
        <p:txBody>
          <a:bodyPr/>
          <a:lstStyle/>
          <a:p>
            <a:endParaRPr lang="en-HK"/>
          </a:p>
        </p:txBody>
      </p:sp>
    </p:spTree>
    <p:extLst>
      <p:ext uri="{BB962C8B-B14F-4D97-AF65-F5344CB8AC3E}">
        <p14:creationId xmlns:p14="http://schemas.microsoft.com/office/powerpoint/2010/main" val="11123630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B3CA3-F7FA-4C03-A59B-DB85E0919030}"/>
              </a:ext>
            </a:extLst>
          </p:cNvPr>
          <p:cNvSpPr>
            <a:spLocks noGrp="1"/>
          </p:cNvSpPr>
          <p:nvPr>
            <p:ph type="title"/>
          </p:nvPr>
        </p:nvSpPr>
        <p:spPr/>
        <p:txBody>
          <a:bodyPr>
            <a:normAutofit/>
          </a:bodyPr>
          <a:lstStyle/>
          <a:p>
            <a:r>
              <a:rPr lang="en-US" sz="3600" dirty="0"/>
              <a:t>Supervised learning: Linear Regression model for predicting ice cream sales</a:t>
            </a:r>
            <a:endParaRPr lang="en-HK" sz="3600" dirty="0"/>
          </a:p>
        </p:txBody>
      </p:sp>
      <p:sp>
        <p:nvSpPr>
          <p:cNvPr id="4" name="Slide Number Placeholder 3">
            <a:extLst>
              <a:ext uri="{FF2B5EF4-FFF2-40B4-BE49-F238E27FC236}">
                <a16:creationId xmlns:a16="http://schemas.microsoft.com/office/drawing/2014/main" id="{868327E7-1A5A-4E14-9223-816BD54B910C}"/>
              </a:ext>
            </a:extLst>
          </p:cNvPr>
          <p:cNvSpPr>
            <a:spLocks noGrp="1"/>
          </p:cNvSpPr>
          <p:nvPr>
            <p:ph type="sldNum" sz="quarter" idx="12"/>
          </p:nvPr>
        </p:nvSpPr>
        <p:spPr/>
        <p:txBody>
          <a:bodyPr/>
          <a:lstStyle/>
          <a:p>
            <a:fld id="{4D293FED-3968-494D-9506-17D4A14AF90C}" type="slidenum">
              <a:rPr lang="en-US" smtClean="0"/>
              <a:t>36</a:t>
            </a:fld>
            <a:endParaRPr lang="en-US" dirty="0"/>
          </a:p>
        </p:txBody>
      </p:sp>
      <p:graphicFrame>
        <p:nvGraphicFramePr>
          <p:cNvPr id="5" name="Table 4">
            <a:extLst>
              <a:ext uri="{FF2B5EF4-FFF2-40B4-BE49-F238E27FC236}">
                <a16:creationId xmlns:a16="http://schemas.microsoft.com/office/drawing/2014/main" id="{B9630474-EFC3-405F-9B84-E279AB311E6E}"/>
              </a:ext>
            </a:extLst>
          </p:cNvPr>
          <p:cNvGraphicFramePr>
            <a:graphicFrameLocks noGrp="1"/>
          </p:cNvGraphicFramePr>
          <p:nvPr>
            <p:extLst>
              <p:ext uri="{D42A27DB-BD31-4B8C-83A1-F6EECF244321}">
                <p14:modId xmlns:p14="http://schemas.microsoft.com/office/powerpoint/2010/main" val="1791604579"/>
              </p:ext>
            </p:extLst>
          </p:nvPr>
        </p:nvGraphicFramePr>
        <p:xfrm>
          <a:off x="7263132" y="1559398"/>
          <a:ext cx="3836288" cy="2927352"/>
        </p:xfrm>
        <a:graphic>
          <a:graphicData uri="http://schemas.openxmlformats.org/drawingml/2006/table">
            <a:tbl>
              <a:tblPr firstRow="1">
                <a:tableStyleId>{BC89EF96-8CEA-46FF-86C4-4CE0E7609802}</a:tableStyleId>
              </a:tblPr>
              <a:tblGrid>
                <a:gridCol w="1793684">
                  <a:extLst>
                    <a:ext uri="{9D8B030D-6E8A-4147-A177-3AD203B41FA5}">
                      <a16:colId xmlns:a16="http://schemas.microsoft.com/office/drawing/2014/main" val="1801546504"/>
                    </a:ext>
                  </a:extLst>
                </a:gridCol>
                <a:gridCol w="2042604">
                  <a:extLst>
                    <a:ext uri="{9D8B030D-6E8A-4147-A177-3AD203B41FA5}">
                      <a16:colId xmlns:a16="http://schemas.microsoft.com/office/drawing/2014/main" val="1215813173"/>
                    </a:ext>
                  </a:extLst>
                </a:gridCol>
              </a:tblGrid>
              <a:tr h="983680">
                <a:tc>
                  <a:txBody>
                    <a:bodyPr/>
                    <a:lstStyle/>
                    <a:p>
                      <a:pPr algn="ctr">
                        <a:lnSpc>
                          <a:spcPct val="107000"/>
                        </a:lnSpc>
                        <a:spcAft>
                          <a:spcPts val="800"/>
                        </a:spcAft>
                      </a:pPr>
                      <a:r>
                        <a:rPr lang="en-HK" sz="1800" dirty="0">
                          <a:effectLst/>
                        </a:rPr>
                        <a:t>Temperature (°C)</a:t>
                      </a:r>
                      <a:br>
                        <a:rPr lang="en-HK" sz="1800" dirty="0">
                          <a:effectLst/>
                        </a:rPr>
                      </a:br>
                      <a:r>
                        <a:rPr lang="en-HK" sz="1800" dirty="0">
                          <a:effectLst/>
                        </a:rPr>
                        <a:t>x</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HK" sz="1800" dirty="0">
                          <a:effectLst/>
                        </a:rPr>
                        <a:t>Ice-cream Sales (No. of cones)</a:t>
                      </a:r>
                      <a:br>
                        <a:rPr lang="en-HK" sz="1800" dirty="0">
                          <a:effectLst/>
                        </a:rPr>
                      </a:br>
                      <a:r>
                        <a:rPr lang="en-HK" sz="1800" dirty="0">
                          <a:effectLst/>
                        </a:rPr>
                        <a:t>y</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44541787"/>
                  </a:ext>
                </a:extLst>
              </a:tr>
              <a:tr h="318053">
                <a:tc>
                  <a:txBody>
                    <a:bodyPr/>
                    <a:lstStyle/>
                    <a:p>
                      <a:pPr algn="ctr">
                        <a:lnSpc>
                          <a:spcPct val="107000"/>
                        </a:lnSpc>
                        <a:spcAft>
                          <a:spcPts val="800"/>
                        </a:spcAft>
                      </a:pPr>
                      <a:r>
                        <a:rPr lang="en-HK" sz="1800" dirty="0">
                          <a:effectLst/>
                        </a:rPr>
                        <a:t>10</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HK" sz="1800" dirty="0">
                          <a:effectLst/>
                        </a:rPr>
                        <a:t>4</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67947449"/>
                  </a:ext>
                </a:extLst>
              </a:tr>
              <a:tr h="318053">
                <a:tc>
                  <a:txBody>
                    <a:bodyPr/>
                    <a:lstStyle/>
                    <a:p>
                      <a:pPr algn="ctr">
                        <a:lnSpc>
                          <a:spcPct val="107000"/>
                        </a:lnSpc>
                        <a:spcAft>
                          <a:spcPts val="800"/>
                        </a:spcAft>
                      </a:pPr>
                      <a:r>
                        <a:rPr lang="en-HK" sz="1800" dirty="0">
                          <a:effectLst/>
                        </a:rPr>
                        <a:t>12</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HK" sz="1800" dirty="0">
                          <a:effectLst/>
                        </a:rPr>
                        <a:t>5</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45916316"/>
                  </a:ext>
                </a:extLst>
              </a:tr>
              <a:tr h="318053">
                <a:tc>
                  <a:txBody>
                    <a:bodyPr/>
                    <a:lstStyle/>
                    <a:p>
                      <a:pPr algn="ctr">
                        <a:lnSpc>
                          <a:spcPct val="107000"/>
                        </a:lnSpc>
                        <a:spcAft>
                          <a:spcPts val="800"/>
                        </a:spcAft>
                      </a:pPr>
                      <a:r>
                        <a:rPr lang="en-HK" sz="1800" dirty="0">
                          <a:effectLst/>
                        </a:rPr>
                        <a:t>16</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HK" sz="1800" dirty="0">
                          <a:effectLst/>
                        </a:rPr>
                        <a:t>7</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68481530"/>
                  </a:ext>
                </a:extLst>
              </a:tr>
              <a:tr h="318053">
                <a:tc>
                  <a:txBody>
                    <a:bodyPr/>
                    <a:lstStyle/>
                    <a:p>
                      <a:pPr algn="ctr">
                        <a:lnSpc>
                          <a:spcPct val="107000"/>
                        </a:lnSpc>
                        <a:spcAft>
                          <a:spcPts val="800"/>
                        </a:spcAft>
                      </a:pPr>
                      <a:r>
                        <a:rPr lang="en-HK" sz="1800" dirty="0">
                          <a:effectLst/>
                        </a:rPr>
                        <a:t>20</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HK" sz="1800" dirty="0">
                          <a:effectLst/>
                        </a:rPr>
                        <a:t>10</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30478673"/>
                  </a:ext>
                </a:extLst>
              </a:tr>
              <a:tr h="318053">
                <a:tc>
                  <a:txBody>
                    <a:bodyPr/>
                    <a:lstStyle/>
                    <a:p>
                      <a:pPr algn="ctr">
                        <a:lnSpc>
                          <a:spcPct val="107000"/>
                        </a:lnSpc>
                        <a:spcAft>
                          <a:spcPts val="800"/>
                        </a:spcAft>
                      </a:pPr>
                      <a:r>
                        <a:rPr lang="en-HK" sz="1800" dirty="0">
                          <a:effectLst/>
                        </a:rPr>
                        <a:t>24</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HK" sz="1800" dirty="0">
                          <a:effectLst/>
                        </a:rPr>
                        <a:t>15</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89936771"/>
                  </a:ext>
                </a:extLst>
              </a:tr>
              <a:tr h="353407">
                <a:tc>
                  <a:txBody>
                    <a:bodyPr/>
                    <a:lstStyle/>
                    <a:p>
                      <a:pPr algn="ctr">
                        <a:lnSpc>
                          <a:spcPct val="107000"/>
                        </a:lnSpc>
                        <a:spcAft>
                          <a:spcPts val="800"/>
                        </a:spcAft>
                      </a:pPr>
                      <a:r>
                        <a:rPr lang="en-HK" sz="1800" dirty="0">
                          <a:effectLst/>
                          <a:latin typeface="Calibri" panose="020F0502020204030204" pitchFamily="34" charset="0"/>
                          <a:ea typeface="Calibri" panose="020F0502020204030204" pitchFamily="34" charset="0"/>
                          <a:cs typeface="Times New Roman" panose="02020603050405020304" pitchFamily="18" charset="0"/>
                        </a:rPr>
                        <a:t>30</a:t>
                      </a:r>
                    </a:p>
                  </a:txBody>
                  <a:tcPr marL="68580" marR="68580" marT="0" marB="0"/>
                </a:tc>
                <a:tc>
                  <a:txBody>
                    <a:bodyPr/>
                    <a:lstStyle/>
                    <a:p>
                      <a:pPr algn="ctr">
                        <a:lnSpc>
                          <a:spcPct val="107000"/>
                        </a:lnSpc>
                        <a:spcAft>
                          <a:spcPts val="800"/>
                        </a:spcAft>
                      </a:pPr>
                      <a:r>
                        <a:rPr lang="en-HK" sz="20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t>
                      </a:r>
                      <a:endParaRPr lang="en-HK" sz="18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70602776"/>
                  </a:ext>
                </a:extLst>
              </a:tr>
            </a:tbl>
          </a:graphicData>
        </a:graphic>
      </p:graphicFrame>
      <p:pic>
        <p:nvPicPr>
          <p:cNvPr id="9" name="Picture 8">
            <a:extLst>
              <a:ext uri="{FF2B5EF4-FFF2-40B4-BE49-F238E27FC236}">
                <a16:creationId xmlns:a16="http://schemas.microsoft.com/office/drawing/2014/main" id="{0DAADB80-B5F1-A2AF-4A2B-49C470CA4C88}"/>
              </a:ext>
            </a:extLst>
          </p:cNvPr>
          <p:cNvPicPr>
            <a:picLocks noChangeAspect="1"/>
          </p:cNvPicPr>
          <p:nvPr/>
        </p:nvPicPr>
        <p:blipFill>
          <a:blip r:embed="rId3"/>
          <a:stretch>
            <a:fillRect/>
          </a:stretch>
        </p:blipFill>
        <p:spPr>
          <a:xfrm>
            <a:off x="526047" y="1559398"/>
            <a:ext cx="6012701" cy="838273"/>
          </a:xfrm>
          <a:prstGeom prst="rect">
            <a:avLst/>
          </a:prstGeom>
        </p:spPr>
      </p:pic>
      <p:pic>
        <p:nvPicPr>
          <p:cNvPr id="11" name="Picture 10">
            <a:extLst>
              <a:ext uri="{FF2B5EF4-FFF2-40B4-BE49-F238E27FC236}">
                <a16:creationId xmlns:a16="http://schemas.microsoft.com/office/drawing/2014/main" id="{3D1B58AB-FE03-AEC1-1D3E-94D3A7A1247B}"/>
              </a:ext>
            </a:extLst>
          </p:cNvPr>
          <p:cNvPicPr>
            <a:picLocks noChangeAspect="1"/>
          </p:cNvPicPr>
          <p:nvPr/>
        </p:nvPicPr>
        <p:blipFill>
          <a:blip r:embed="rId4"/>
          <a:stretch>
            <a:fillRect/>
          </a:stretch>
        </p:blipFill>
        <p:spPr>
          <a:xfrm>
            <a:off x="526047" y="2407175"/>
            <a:ext cx="5723116" cy="731583"/>
          </a:xfrm>
          <a:prstGeom prst="rect">
            <a:avLst/>
          </a:prstGeom>
        </p:spPr>
      </p:pic>
      <p:pic>
        <p:nvPicPr>
          <p:cNvPr id="13" name="Picture 12">
            <a:extLst>
              <a:ext uri="{FF2B5EF4-FFF2-40B4-BE49-F238E27FC236}">
                <a16:creationId xmlns:a16="http://schemas.microsoft.com/office/drawing/2014/main" id="{3608DBE2-6B51-6FC1-971F-79A72347DFA4}"/>
              </a:ext>
            </a:extLst>
          </p:cNvPr>
          <p:cNvPicPr>
            <a:picLocks noChangeAspect="1"/>
          </p:cNvPicPr>
          <p:nvPr/>
        </p:nvPicPr>
        <p:blipFill>
          <a:blip r:embed="rId5"/>
          <a:stretch>
            <a:fillRect/>
          </a:stretch>
        </p:blipFill>
        <p:spPr>
          <a:xfrm>
            <a:off x="576151" y="3138758"/>
            <a:ext cx="5700254" cy="3040643"/>
          </a:xfrm>
          <a:prstGeom prst="rect">
            <a:avLst/>
          </a:prstGeom>
        </p:spPr>
      </p:pic>
      <p:pic>
        <p:nvPicPr>
          <p:cNvPr id="15" name="Picture 14">
            <a:extLst>
              <a:ext uri="{FF2B5EF4-FFF2-40B4-BE49-F238E27FC236}">
                <a16:creationId xmlns:a16="http://schemas.microsoft.com/office/drawing/2014/main" id="{79527DDB-5919-2023-DF43-54ACA1347F0A}"/>
              </a:ext>
            </a:extLst>
          </p:cNvPr>
          <p:cNvPicPr>
            <a:picLocks noChangeAspect="1"/>
          </p:cNvPicPr>
          <p:nvPr/>
        </p:nvPicPr>
        <p:blipFill>
          <a:blip r:embed="rId6"/>
          <a:stretch>
            <a:fillRect/>
          </a:stretch>
        </p:blipFill>
        <p:spPr>
          <a:xfrm>
            <a:off x="6994357" y="4591500"/>
            <a:ext cx="3906253" cy="2223621"/>
          </a:xfrm>
          <a:prstGeom prst="rect">
            <a:avLst/>
          </a:prstGeom>
        </p:spPr>
      </p:pic>
      <p:sp>
        <p:nvSpPr>
          <p:cNvPr id="3" name="Rectangle 2">
            <a:extLst>
              <a:ext uri="{FF2B5EF4-FFF2-40B4-BE49-F238E27FC236}">
                <a16:creationId xmlns:a16="http://schemas.microsoft.com/office/drawing/2014/main" id="{3FB82D03-8A8D-13F2-50DB-B5E1F0CFD854}"/>
              </a:ext>
            </a:extLst>
          </p:cNvPr>
          <p:cNvSpPr/>
          <p:nvPr/>
        </p:nvSpPr>
        <p:spPr>
          <a:xfrm>
            <a:off x="1018572" y="3727048"/>
            <a:ext cx="3431894" cy="24306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spTree>
    <p:extLst>
      <p:ext uri="{BB962C8B-B14F-4D97-AF65-F5344CB8AC3E}">
        <p14:creationId xmlns:p14="http://schemas.microsoft.com/office/powerpoint/2010/main" val="27879087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B3CA3-F7FA-4C03-A59B-DB85E0919030}"/>
              </a:ext>
            </a:extLst>
          </p:cNvPr>
          <p:cNvSpPr>
            <a:spLocks noGrp="1"/>
          </p:cNvSpPr>
          <p:nvPr>
            <p:ph type="title"/>
          </p:nvPr>
        </p:nvSpPr>
        <p:spPr/>
        <p:txBody>
          <a:bodyPr>
            <a:normAutofit/>
          </a:bodyPr>
          <a:lstStyle/>
          <a:p>
            <a:r>
              <a:rPr lang="en-US" sz="3600" dirty="0"/>
              <a:t>Supervised learning: Linear Regression model for predicting ice cream sales</a:t>
            </a:r>
            <a:endParaRPr lang="en-HK" sz="3600" dirty="0"/>
          </a:p>
        </p:txBody>
      </p:sp>
      <p:sp>
        <p:nvSpPr>
          <p:cNvPr id="4" name="Slide Number Placeholder 3">
            <a:extLst>
              <a:ext uri="{FF2B5EF4-FFF2-40B4-BE49-F238E27FC236}">
                <a16:creationId xmlns:a16="http://schemas.microsoft.com/office/drawing/2014/main" id="{868327E7-1A5A-4E14-9223-816BD54B910C}"/>
              </a:ext>
            </a:extLst>
          </p:cNvPr>
          <p:cNvSpPr>
            <a:spLocks noGrp="1"/>
          </p:cNvSpPr>
          <p:nvPr>
            <p:ph type="sldNum" sz="quarter" idx="12"/>
          </p:nvPr>
        </p:nvSpPr>
        <p:spPr/>
        <p:txBody>
          <a:bodyPr/>
          <a:lstStyle/>
          <a:p>
            <a:fld id="{4D293FED-3968-494D-9506-17D4A14AF90C}" type="slidenum">
              <a:rPr lang="en-US" smtClean="0"/>
              <a:t>37</a:t>
            </a:fld>
            <a:endParaRPr lang="en-US" dirty="0"/>
          </a:p>
        </p:txBody>
      </p:sp>
      <p:graphicFrame>
        <p:nvGraphicFramePr>
          <p:cNvPr id="5" name="Table 4">
            <a:extLst>
              <a:ext uri="{FF2B5EF4-FFF2-40B4-BE49-F238E27FC236}">
                <a16:creationId xmlns:a16="http://schemas.microsoft.com/office/drawing/2014/main" id="{B9630474-EFC3-405F-9B84-E279AB311E6E}"/>
              </a:ext>
            </a:extLst>
          </p:cNvPr>
          <p:cNvGraphicFramePr>
            <a:graphicFrameLocks noGrp="1"/>
          </p:cNvGraphicFramePr>
          <p:nvPr/>
        </p:nvGraphicFramePr>
        <p:xfrm>
          <a:off x="7263132" y="1559398"/>
          <a:ext cx="3836288" cy="2927352"/>
        </p:xfrm>
        <a:graphic>
          <a:graphicData uri="http://schemas.openxmlformats.org/drawingml/2006/table">
            <a:tbl>
              <a:tblPr firstRow="1">
                <a:tableStyleId>{BC89EF96-8CEA-46FF-86C4-4CE0E7609802}</a:tableStyleId>
              </a:tblPr>
              <a:tblGrid>
                <a:gridCol w="1793684">
                  <a:extLst>
                    <a:ext uri="{9D8B030D-6E8A-4147-A177-3AD203B41FA5}">
                      <a16:colId xmlns:a16="http://schemas.microsoft.com/office/drawing/2014/main" val="1801546504"/>
                    </a:ext>
                  </a:extLst>
                </a:gridCol>
                <a:gridCol w="2042604">
                  <a:extLst>
                    <a:ext uri="{9D8B030D-6E8A-4147-A177-3AD203B41FA5}">
                      <a16:colId xmlns:a16="http://schemas.microsoft.com/office/drawing/2014/main" val="1215813173"/>
                    </a:ext>
                  </a:extLst>
                </a:gridCol>
              </a:tblGrid>
              <a:tr h="983680">
                <a:tc>
                  <a:txBody>
                    <a:bodyPr/>
                    <a:lstStyle/>
                    <a:p>
                      <a:pPr algn="ctr">
                        <a:lnSpc>
                          <a:spcPct val="107000"/>
                        </a:lnSpc>
                        <a:spcAft>
                          <a:spcPts val="800"/>
                        </a:spcAft>
                      </a:pPr>
                      <a:r>
                        <a:rPr lang="en-HK" sz="1800" dirty="0">
                          <a:effectLst/>
                        </a:rPr>
                        <a:t>Temperature (°C)</a:t>
                      </a:r>
                      <a:br>
                        <a:rPr lang="en-HK" sz="1800" dirty="0">
                          <a:effectLst/>
                        </a:rPr>
                      </a:br>
                      <a:r>
                        <a:rPr lang="en-HK" sz="1800" dirty="0">
                          <a:effectLst/>
                        </a:rPr>
                        <a:t>x</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HK" sz="1800" dirty="0">
                          <a:effectLst/>
                        </a:rPr>
                        <a:t>Ice-cream Sales (No. of cones)</a:t>
                      </a:r>
                      <a:br>
                        <a:rPr lang="en-HK" sz="1800" dirty="0">
                          <a:effectLst/>
                        </a:rPr>
                      </a:br>
                      <a:r>
                        <a:rPr lang="en-HK" sz="1800" dirty="0">
                          <a:effectLst/>
                        </a:rPr>
                        <a:t>y</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44541787"/>
                  </a:ext>
                </a:extLst>
              </a:tr>
              <a:tr h="318053">
                <a:tc>
                  <a:txBody>
                    <a:bodyPr/>
                    <a:lstStyle/>
                    <a:p>
                      <a:pPr algn="ctr">
                        <a:lnSpc>
                          <a:spcPct val="107000"/>
                        </a:lnSpc>
                        <a:spcAft>
                          <a:spcPts val="800"/>
                        </a:spcAft>
                      </a:pPr>
                      <a:r>
                        <a:rPr lang="en-HK" sz="1800" dirty="0">
                          <a:effectLst/>
                        </a:rPr>
                        <a:t>10</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HK" sz="1800" dirty="0">
                          <a:effectLst/>
                        </a:rPr>
                        <a:t>4</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67947449"/>
                  </a:ext>
                </a:extLst>
              </a:tr>
              <a:tr h="318053">
                <a:tc>
                  <a:txBody>
                    <a:bodyPr/>
                    <a:lstStyle/>
                    <a:p>
                      <a:pPr algn="ctr">
                        <a:lnSpc>
                          <a:spcPct val="107000"/>
                        </a:lnSpc>
                        <a:spcAft>
                          <a:spcPts val="800"/>
                        </a:spcAft>
                      </a:pPr>
                      <a:r>
                        <a:rPr lang="en-HK" sz="1800" dirty="0">
                          <a:effectLst/>
                        </a:rPr>
                        <a:t>12</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HK" sz="1800" dirty="0">
                          <a:effectLst/>
                        </a:rPr>
                        <a:t>5</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45916316"/>
                  </a:ext>
                </a:extLst>
              </a:tr>
              <a:tr h="318053">
                <a:tc>
                  <a:txBody>
                    <a:bodyPr/>
                    <a:lstStyle/>
                    <a:p>
                      <a:pPr algn="ctr">
                        <a:lnSpc>
                          <a:spcPct val="107000"/>
                        </a:lnSpc>
                        <a:spcAft>
                          <a:spcPts val="800"/>
                        </a:spcAft>
                      </a:pPr>
                      <a:r>
                        <a:rPr lang="en-HK" sz="1800" dirty="0">
                          <a:effectLst/>
                        </a:rPr>
                        <a:t>16</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HK" sz="1800" dirty="0">
                          <a:effectLst/>
                        </a:rPr>
                        <a:t>7</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68481530"/>
                  </a:ext>
                </a:extLst>
              </a:tr>
              <a:tr h="318053">
                <a:tc>
                  <a:txBody>
                    <a:bodyPr/>
                    <a:lstStyle/>
                    <a:p>
                      <a:pPr algn="ctr">
                        <a:lnSpc>
                          <a:spcPct val="107000"/>
                        </a:lnSpc>
                        <a:spcAft>
                          <a:spcPts val="800"/>
                        </a:spcAft>
                      </a:pPr>
                      <a:r>
                        <a:rPr lang="en-HK" sz="1800" dirty="0">
                          <a:effectLst/>
                        </a:rPr>
                        <a:t>20</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HK" sz="1800" dirty="0">
                          <a:effectLst/>
                        </a:rPr>
                        <a:t>10</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30478673"/>
                  </a:ext>
                </a:extLst>
              </a:tr>
              <a:tr h="318053">
                <a:tc>
                  <a:txBody>
                    <a:bodyPr/>
                    <a:lstStyle/>
                    <a:p>
                      <a:pPr algn="ctr">
                        <a:lnSpc>
                          <a:spcPct val="107000"/>
                        </a:lnSpc>
                        <a:spcAft>
                          <a:spcPts val="800"/>
                        </a:spcAft>
                      </a:pPr>
                      <a:r>
                        <a:rPr lang="en-HK" sz="1800" dirty="0">
                          <a:effectLst/>
                        </a:rPr>
                        <a:t>24</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HK" sz="1800" dirty="0">
                          <a:effectLst/>
                        </a:rPr>
                        <a:t>15</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89936771"/>
                  </a:ext>
                </a:extLst>
              </a:tr>
              <a:tr h="353407">
                <a:tc>
                  <a:txBody>
                    <a:bodyPr/>
                    <a:lstStyle/>
                    <a:p>
                      <a:pPr algn="ctr">
                        <a:lnSpc>
                          <a:spcPct val="107000"/>
                        </a:lnSpc>
                        <a:spcAft>
                          <a:spcPts val="800"/>
                        </a:spcAft>
                      </a:pPr>
                      <a:r>
                        <a:rPr lang="en-HK" sz="1800" dirty="0">
                          <a:effectLst/>
                          <a:latin typeface="Calibri" panose="020F0502020204030204" pitchFamily="34" charset="0"/>
                          <a:ea typeface="Calibri" panose="020F0502020204030204" pitchFamily="34" charset="0"/>
                          <a:cs typeface="Times New Roman" panose="02020603050405020304" pitchFamily="18" charset="0"/>
                        </a:rPr>
                        <a:t>30</a:t>
                      </a:r>
                    </a:p>
                  </a:txBody>
                  <a:tcPr marL="68580" marR="68580" marT="0" marB="0"/>
                </a:tc>
                <a:tc>
                  <a:txBody>
                    <a:bodyPr/>
                    <a:lstStyle/>
                    <a:p>
                      <a:pPr algn="ctr">
                        <a:lnSpc>
                          <a:spcPct val="107000"/>
                        </a:lnSpc>
                        <a:spcAft>
                          <a:spcPts val="800"/>
                        </a:spcAft>
                      </a:pPr>
                      <a:r>
                        <a:rPr lang="en-HK" sz="20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t>
                      </a:r>
                      <a:endParaRPr lang="en-HK" sz="18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70602776"/>
                  </a:ext>
                </a:extLst>
              </a:tr>
            </a:tbl>
          </a:graphicData>
        </a:graphic>
      </p:graphicFrame>
      <p:pic>
        <p:nvPicPr>
          <p:cNvPr id="9" name="Picture 8">
            <a:extLst>
              <a:ext uri="{FF2B5EF4-FFF2-40B4-BE49-F238E27FC236}">
                <a16:creationId xmlns:a16="http://schemas.microsoft.com/office/drawing/2014/main" id="{0DAADB80-B5F1-A2AF-4A2B-49C470CA4C88}"/>
              </a:ext>
            </a:extLst>
          </p:cNvPr>
          <p:cNvPicPr>
            <a:picLocks noChangeAspect="1"/>
          </p:cNvPicPr>
          <p:nvPr/>
        </p:nvPicPr>
        <p:blipFill>
          <a:blip r:embed="rId3"/>
          <a:stretch>
            <a:fillRect/>
          </a:stretch>
        </p:blipFill>
        <p:spPr>
          <a:xfrm>
            <a:off x="526047" y="1559398"/>
            <a:ext cx="6012701" cy="838273"/>
          </a:xfrm>
          <a:prstGeom prst="rect">
            <a:avLst/>
          </a:prstGeom>
        </p:spPr>
      </p:pic>
      <p:pic>
        <p:nvPicPr>
          <p:cNvPr id="11" name="Picture 10">
            <a:extLst>
              <a:ext uri="{FF2B5EF4-FFF2-40B4-BE49-F238E27FC236}">
                <a16:creationId xmlns:a16="http://schemas.microsoft.com/office/drawing/2014/main" id="{3D1B58AB-FE03-AEC1-1D3E-94D3A7A1247B}"/>
              </a:ext>
            </a:extLst>
          </p:cNvPr>
          <p:cNvPicPr>
            <a:picLocks noChangeAspect="1"/>
          </p:cNvPicPr>
          <p:nvPr/>
        </p:nvPicPr>
        <p:blipFill>
          <a:blip r:embed="rId4"/>
          <a:stretch>
            <a:fillRect/>
          </a:stretch>
        </p:blipFill>
        <p:spPr>
          <a:xfrm>
            <a:off x="526047" y="2407175"/>
            <a:ext cx="5723116" cy="731583"/>
          </a:xfrm>
          <a:prstGeom prst="rect">
            <a:avLst/>
          </a:prstGeom>
        </p:spPr>
      </p:pic>
      <p:pic>
        <p:nvPicPr>
          <p:cNvPr id="13" name="Picture 12">
            <a:extLst>
              <a:ext uri="{FF2B5EF4-FFF2-40B4-BE49-F238E27FC236}">
                <a16:creationId xmlns:a16="http://schemas.microsoft.com/office/drawing/2014/main" id="{3608DBE2-6B51-6FC1-971F-79A72347DFA4}"/>
              </a:ext>
            </a:extLst>
          </p:cNvPr>
          <p:cNvPicPr>
            <a:picLocks noChangeAspect="1"/>
          </p:cNvPicPr>
          <p:nvPr/>
        </p:nvPicPr>
        <p:blipFill>
          <a:blip r:embed="rId5"/>
          <a:stretch>
            <a:fillRect/>
          </a:stretch>
        </p:blipFill>
        <p:spPr>
          <a:xfrm>
            <a:off x="576151" y="3138758"/>
            <a:ext cx="5700254" cy="3040643"/>
          </a:xfrm>
          <a:prstGeom prst="rect">
            <a:avLst/>
          </a:prstGeom>
        </p:spPr>
      </p:pic>
      <p:pic>
        <p:nvPicPr>
          <p:cNvPr id="15" name="Picture 14">
            <a:extLst>
              <a:ext uri="{FF2B5EF4-FFF2-40B4-BE49-F238E27FC236}">
                <a16:creationId xmlns:a16="http://schemas.microsoft.com/office/drawing/2014/main" id="{79527DDB-5919-2023-DF43-54ACA1347F0A}"/>
              </a:ext>
            </a:extLst>
          </p:cNvPr>
          <p:cNvPicPr>
            <a:picLocks noChangeAspect="1"/>
          </p:cNvPicPr>
          <p:nvPr/>
        </p:nvPicPr>
        <p:blipFill>
          <a:blip r:embed="rId6"/>
          <a:stretch>
            <a:fillRect/>
          </a:stretch>
        </p:blipFill>
        <p:spPr>
          <a:xfrm>
            <a:off x="6994357" y="4591500"/>
            <a:ext cx="3906253" cy="2223621"/>
          </a:xfrm>
          <a:prstGeom prst="rect">
            <a:avLst/>
          </a:prstGeom>
        </p:spPr>
      </p:pic>
      <p:sp>
        <p:nvSpPr>
          <p:cNvPr id="6" name="TextBox 5">
            <a:extLst>
              <a:ext uri="{FF2B5EF4-FFF2-40B4-BE49-F238E27FC236}">
                <a16:creationId xmlns:a16="http://schemas.microsoft.com/office/drawing/2014/main" id="{4A3ACA41-79FC-8539-02B7-C913156FBA91}"/>
              </a:ext>
            </a:extLst>
          </p:cNvPr>
          <p:cNvSpPr txBox="1"/>
          <p:nvPr/>
        </p:nvSpPr>
        <p:spPr>
          <a:xfrm>
            <a:off x="6014825" y="1772662"/>
            <a:ext cx="2147639"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HK" dirty="0"/>
              <a:t>Why reshape() here?</a:t>
            </a:r>
          </a:p>
        </p:txBody>
      </p:sp>
      <p:cxnSp>
        <p:nvCxnSpPr>
          <p:cNvPr id="8" name="Straight Arrow Connector 7">
            <a:extLst>
              <a:ext uri="{FF2B5EF4-FFF2-40B4-BE49-F238E27FC236}">
                <a16:creationId xmlns:a16="http://schemas.microsoft.com/office/drawing/2014/main" id="{3CC487CA-2CC6-1D35-9D78-E8F33817280C}"/>
              </a:ext>
            </a:extLst>
          </p:cNvPr>
          <p:cNvCxnSpPr>
            <a:cxnSpLocks/>
            <a:stCxn id="6" idx="1"/>
          </p:cNvCxnSpPr>
          <p:nvPr/>
        </p:nvCxnSpPr>
        <p:spPr>
          <a:xfrm flipH="1">
            <a:off x="5388429" y="1957328"/>
            <a:ext cx="626396" cy="532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229500A-7E4E-E79B-3F3A-5A34BEB8C038}"/>
              </a:ext>
            </a:extLst>
          </p:cNvPr>
          <p:cNvPicPr>
            <a:picLocks noChangeAspect="1"/>
          </p:cNvPicPr>
          <p:nvPr/>
        </p:nvPicPr>
        <p:blipFill>
          <a:blip r:embed="rId7"/>
          <a:stretch>
            <a:fillRect/>
          </a:stretch>
        </p:blipFill>
        <p:spPr>
          <a:xfrm>
            <a:off x="985721" y="3674131"/>
            <a:ext cx="3432345" cy="243861"/>
          </a:xfrm>
          <a:prstGeom prst="rect">
            <a:avLst/>
          </a:prstGeom>
        </p:spPr>
      </p:pic>
    </p:spTree>
    <p:extLst>
      <p:ext uri="{BB962C8B-B14F-4D97-AF65-F5344CB8AC3E}">
        <p14:creationId xmlns:p14="http://schemas.microsoft.com/office/powerpoint/2010/main" val="10902977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7B8D8-103A-4FA5-560C-71883AB012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E3A94E-8BAB-3D05-B3EF-23C5EC2FAF49}"/>
              </a:ext>
            </a:extLst>
          </p:cNvPr>
          <p:cNvSpPr>
            <a:spLocks noGrp="1"/>
          </p:cNvSpPr>
          <p:nvPr>
            <p:ph type="title"/>
          </p:nvPr>
        </p:nvSpPr>
        <p:spPr/>
        <p:txBody>
          <a:bodyPr>
            <a:normAutofit/>
          </a:bodyPr>
          <a:lstStyle/>
          <a:p>
            <a:r>
              <a:rPr lang="en-US" sz="3600" dirty="0"/>
              <a:t>Supervised learning: Linear Regression model for predicting ice cream sales</a:t>
            </a:r>
            <a:endParaRPr lang="en-HK" sz="3600" dirty="0"/>
          </a:p>
        </p:txBody>
      </p:sp>
      <p:sp>
        <p:nvSpPr>
          <p:cNvPr id="4" name="Slide Number Placeholder 3">
            <a:extLst>
              <a:ext uri="{FF2B5EF4-FFF2-40B4-BE49-F238E27FC236}">
                <a16:creationId xmlns:a16="http://schemas.microsoft.com/office/drawing/2014/main" id="{CFD8CF20-9EBD-E7B1-9E7B-E13566CBD4AD}"/>
              </a:ext>
            </a:extLst>
          </p:cNvPr>
          <p:cNvSpPr>
            <a:spLocks noGrp="1"/>
          </p:cNvSpPr>
          <p:nvPr>
            <p:ph type="sldNum" sz="quarter" idx="12"/>
          </p:nvPr>
        </p:nvSpPr>
        <p:spPr/>
        <p:txBody>
          <a:bodyPr/>
          <a:lstStyle/>
          <a:p>
            <a:fld id="{4D293FED-3968-494D-9506-17D4A14AF90C}" type="slidenum">
              <a:rPr lang="en-US" smtClean="0"/>
              <a:t>38</a:t>
            </a:fld>
            <a:endParaRPr lang="en-US" dirty="0"/>
          </a:p>
        </p:txBody>
      </p:sp>
      <p:graphicFrame>
        <p:nvGraphicFramePr>
          <p:cNvPr id="5" name="Table 4">
            <a:extLst>
              <a:ext uri="{FF2B5EF4-FFF2-40B4-BE49-F238E27FC236}">
                <a16:creationId xmlns:a16="http://schemas.microsoft.com/office/drawing/2014/main" id="{F92E4B82-5126-218D-272D-560A12CC12FA}"/>
              </a:ext>
            </a:extLst>
          </p:cNvPr>
          <p:cNvGraphicFramePr>
            <a:graphicFrameLocks noGrp="1"/>
          </p:cNvGraphicFramePr>
          <p:nvPr/>
        </p:nvGraphicFramePr>
        <p:xfrm>
          <a:off x="7263132" y="1559398"/>
          <a:ext cx="3836288" cy="2927352"/>
        </p:xfrm>
        <a:graphic>
          <a:graphicData uri="http://schemas.openxmlformats.org/drawingml/2006/table">
            <a:tbl>
              <a:tblPr firstRow="1">
                <a:tableStyleId>{BC89EF96-8CEA-46FF-86C4-4CE0E7609802}</a:tableStyleId>
              </a:tblPr>
              <a:tblGrid>
                <a:gridCol w="1793684">
                  <a:extLst>
                    <a:ext uri="{9D8B030D-6E8A-4147-A177-3AD203B41FA5}">
                      <a16:colId xmlns:a16="http://schemas.microsoft.com/office/drawing/2014/main" val="1801546504"/>
                    </a:ext>
                  </a:extLst>
                </a:gridCol>
                <a:gridCol w="2042604">
                  <a:extLst>
                    <a:ext uri="{9D8B030D-6E8A-4147-A177-3AD203B41FA5}">
                      <a16:colId xmlns:a16="http://schemas.microsoft.com/office/drawing/2014/main" val="1215813173"/>
                    </a:ext>
                  </a:extLst>
                </a:gridCol>
              </a:tblGrid>
              <a:tr h="983680">
                <a:tc>
                  <a:txBody>
                    <a:bodyPr/>
                    <a:lstStyle/>
                    <a:p>
                      <a:pPr algn="ctr">
                        <a:lnSpc>
                          <a:spcPct val="107000"/>
                        </a:lnSpc>
                        <a:spcAft>
                          <a:spcPts val="800"/>
                        </a:spcAft>
                      </a:pPr>
                      <a:r>
                        <a:rPr lang="en-HK" sz="1800" dirty="0">
                          <a:effectLst/>
                        </a:rPr>
                        <a:t>Temperature (°C)</a:t>
                      </a:r>
                      <a:br>
                        <a:rPr lang="en-HK" sz="1800" dirty="0">
                          <a:effectLst/>
                        </a:rPr>
                      </a:br>
                      <a:r>
                        <a:rPr lang="en-HK" sz="1800" dirty="0">
                          <a:effectLst/>
                        </a:rPr>
                        <a:t>x</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HK" sz="1800" dirty="0">
                          <a:effectLst/>
                        </a:rPr>
                        <a:t>Ice-cream Sales (No. of cones)</a:t>
                      </a:r>
                      <a:br>
                        <a:rPr lang="en-HK" sz="1800" dirty="0">
                          <a:effectLst/>
                        </a:rPr>
                      </a:br>
                      <a:r>
                        <a:rPr lang="en-HK" sz="1800" dirty="0">
                          <a:effectLst/>
                        </a:rPr>
                        <a:t>y</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44541787"/>
                  </a:ext>
                </a:extLst>
              </a:tr>
              <a:tr h="318053">
                <a:tc>
                  <a:txBody>
                    <a:bodyPr/>
                    <a:lstStyle/>
                    <a:p>
                      <a:pPr algn="ctr">
                        <a:lnSpc>
                          <a:spcPct val="107000"/>
                        </a:lnSpc>
                        <a:spcAft>
                          <a:spcPts val="800"/>
                        </a:spcAft>
                      </a:pPr>
                      <a:r>
                        <a:rPr lang="en-HK" sz="1800" dirty="0">
                          <a:effectLst/>
                        </a:rPr>
                        <a:t>10</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HK" sz="1800" dirty="0">
                          <a:effectLst/>
                        </a:rPr>
                        <a:t>4</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67947449"/>
                  </a:ext>
                </a:extLst>
              </a:tr>
              <a:tr h="318053">
                <a:tc>
                  <a:txBody>
                    <a:bodyPr/>
                    <a:lstStyle/>
                    <a:p>
                      <a:pPr algn="ctr">
                        <a:lnSpc>
                          <a:spcPct val="107000"/>
                        </a:lnSpc>
                        <a:spcAft>
                          <a:spcPts val="800"/>
                        </a:spcAft>
                      </a:pPr>
                      <a:r>
                        <a:rPr lang="en-HK" sz="1800" dirty="0">
                          <a:effectLst/>
                        </a:rPr>
                        <a:t>12</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HK" sz="1800" dirty="0">
                          <a:effectLst/>
                        </a:rPr>
                        <a:t>5</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45916316"/>
                  </a:ext>
                </a:extLst>
              </a:tr>
              <a:tr h="318053">
                <a:tc>
                  <a:txBody>
                    <a:bodyPr/>
                    <a:lstStyle/>
                    <a:p>
                      <a:pPr algn="ctr">
                        <a:lnSpc>
                          <a:spcPct val="107000"/>
                        </a:lnSpc>
                        <a:spcAft>
                          <a:spcPts val="800"/>
                        </a:spcAft>
                      </a:pPr>
                      <a:r>
                        <a:rPr lang="en-HK" sz="1800" dirty="0">
                          <a:effectLst/>
                        </a:rPr>
                        <a:t>16</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HK" sz="1800" dirty="0">
                          <a:effectLst/>
                        </a:rPr>
                        <a:t>7</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68481530"/>
                  </a:ext>
                </a:extLst>
              </a:tr>
              <a:tr h="318053">
                <a:tc>
                  <a:txBody>
                    <a:bodyPr/>
                    <a:lstStyle/>
                    <a:p>
                      <a:pPr algn="ctr">
                        <a:lnSpc>
                          <a:spcPct val="107000"/>
                        </a:lnSpc>
                        <a:spcAft>
                          <a:spcPts val="800"/>
                        </a:spcAft>
                      </a:pPr>
                      <a:r>
                        <a:rPr lang="en-HK" sz="1800" dirty="0">
                          <a:effectLst/>
                        </a:rPr>
                        <a:t>20</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HK" sz="1800" dirty="0">
                          <a:effectLst/>
                        </a:rPr>
                        <a:t>10</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30478673"/>
                  </a:ext>
                </a:extLst>
              </a:tr>
              <a:tr h="318053">
                <a:tc>
                  <a:txBody>
                    <a:bodyPr/>
                    <a:lstStyle/>
                    <a:p>
                      <a:pPr algn="ctr">
                        <a:lnSpc>
                          <a:spcPct val="107000"/>
                        </a:lnSpc>
                        <a:spcAft>
                          <a:spcPts val="800"/>
                        </a:spcAft>
                      </a:pPr>
                      <a:r>
                        <a:rPr lang="en-HK" sz="1800" dirty="0">
                          <a:effectLst/>
                        </a:rPr>
                        <a:t>24</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HK" sz="1800" dirty="0">
                          <a:effectLst/>
                        </a:rPr>
                        <a:t>15</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89936771"/>
                  </a:ext>
                </a:extLst>
              </a:tr>
              <a:tr h="353407">
                <a:tc>
                  <a:txBody>
                    <a:bodyPr/>
                    <a:lstStyle/>
                    <a:p>
                      <a:pPr algn="ctr">
                        <a:lnSpc>
                          <a:spcPct val="107000"/>
                        </a:lnSpc>
                        <a:spcAft>
                          <a:spcPts val="800"/>
                        </a:spcAft>
                      </a:pPr>
                      <a:r>
                        <a:rPr lang="en-HK" sz="1800" dirty="0">
                          <a:effectLst/>
                          <a:latin typeface="Calibri" panose="020F0502020204030204" pitchFamily="34" charset="0"/>
                          <a:ea typeface="Calibri" panose="020F0502020204030204" pitchFamily="34" charset="0"/>
                          <a:cs typeface="Times New Roman" panose="02020603050405020304" pitchFamily="18" charset="0"/>
                        </a:rPr>
                        <a:t>30</a:t>
                      </a:r>
                    </a:p>
                  </a:txBody>
                  <a:tcPr marL="68580" marR="68580" marT="0" marB="0"/>
                </a:tc>
                <a:tc>
                  <a:txBody>
                    <a:bodyPr/>
                    <a:lstStyle/>
                    <a:p>
                      <a:pPr algn="ctr">
                        <a:lnSpc>
                          <a:spcPct val="107000"/>
                        </a:lnSpc>
                        <a:spcAft>
                          <a:spcPts val="800"/>
                        </a:spcAft>
                      </a:pPr>
                      <a:r>
                        <a:rPr lang="en-HK" sz="20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t>
                      </a:r>
                      <a:endParaRPr lang="en-HK" sz="18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70602776"/>
                  </a:ext>
                </a:extLst>
              </a:tr>
            </a:tbl>
          </a:graphicData>
        </a:graphic>
      </p:graphicFrame>
      <p:pic>
        <p:nvPicPr>
          <p:cNvPr id="9" name="Picture 8">
            <a:extLst>
              <a:ext uri="{FF2B5EF4-FFF2-40B4-BE49-F238E27FC236}">
                <a16:creationId xmlns:a16="http://schemas.microsoft.com/office/drawing/2014/main" id="{9A2F339E-802C-8564-C740-68D17A3F7520}"/>
              </a:ext>
            </a:extLst>
          </p:cNvPr>
          <p:cNvPicPr>
            <a:picLocks noChangeAspect="1"/>
          </p:cNvPicPr>
          <p:nvPr/>
        </p:nvPicPr>
        <p:blipFill>
          <a:blip r:embed="rId3"/>
          <a:stretch>
            <a:fillRect/>
          </a:stretch>
        </p:blipFill>
        <p:spPr>
          <a:xfrm>
            <a:off x="526047" y="1559398"/>
            <a:ext cx="6012701" cy="838273"/>
          </a:xfrm>
          <a:prstGeom prst="rect">
            <a:avLst/>
          </a:prstGeom>
        </p:spPr>
      </p:pic>
      <p:pic>
        <p:nvPicPr>
          <p:cNvPr id="11" name="Picture 10">
            <a:extLst>
              <a:ext uri="{FF2B5EF4-FFF2-40B4-BE49-F238E27FC236}">
                <a16:creationId xmlns:a16="http://schemas.microsoft.com/office/drawing/2014/main" id="{60371FBD-1914-C285-1069-C264C7230C9B}"/>
              </a:ext>
            </a:extLst>
          </p:cNvPr>
          <p:cNvPicPr>
            <a:picLocks noChangeAspect="1"/>
          </p:cNvPicPr>
          <p:nvPr/>
        </p:nvPicPr>
        <p:blipFill>
          <a:blip r:embed="rId4"/>
          <a:stretch>
            <a:fillRect/>
          </a:stretch>
        </p:blipFill>
        <p:spPr>
          <a:xfrm>
            <a:off x="526047" y="2407175"/>
            <a:ext cx="5723116" cy="731583"/>
          </a:xfrm>
          <a:prstGeom prst="rect">
            <a:avLst/>
          </a:prstGeom>
        </p:spPr>
      </p:pic>
      <p:pic>
        <p:nvPicPr>
          <p:cNvPr id="13" name="Picture 12">
            <a:extLst>
              <a:ext uri="{FF2B5EF4-FFF2-40B4-BE49-F238E27FC236}">
                <a16:creationId xmlns:a16="http://schemas.microsoft.com/office/drawing/2014/main" id="{A660B4D8-6174-2E67-A117-E69E06035727}"/>
              </a:ext>
            </a:extLst>
          </p:cNvPr>
          <p:cNvPicPr>
            <a:picLocks noChangeAspect="1"/>
          </p:cNvPicPr>
          <p:nvPr/>
        </p:nvPicPr>
        <p:blipFill>
          <a:blip r:embed="rId5"/>
          <a:stretch>
            <a:fillRect/>
          </a:stretch>
        </p:blipFill>
        <p:spPr>
          <a:xfrm>
            <a:off x="576151" y="3138758"/>
            <a:ext cx="5700254" cy="3040643"/>
          </a:xfrm>
          <a:prstGeom prst="rect">
            <a:avLst/>
          </a:prstGeom>
        </p:spPr>
      </p:pic>
      <p:pic>
        <p:nvPicPr>
          <p:cNvPr id="15" name="Picture 14">
            <a:extLst>
              <a:ext uri="{FF2B5EF4-FFF2-40B4-BE49-F238E27FC236}">
                <a16:creationId xmlns:a16="http://schemas.microsoft.com/office/drawing/2014/main" id="{D1D9C57E-14CF-F1AB-AA32-0EE047A6E5A5}"/>
              </a:ext>
            </a:extLst>
          </p:cNvPr>
          <p:cNvPicPr>
            <a:picLocks noChangeAspect="1"/>
          </p:cNvPicPr>
          <p:nvPr/>
        </p:nvPicPr>
        <p:blipFill>
          <a:blip r:embed="rId6"/>
          <a:stretch>
            <a:fillRect/>
          </a:stretch>
        </p:blipFill>
        <p:spPr>
          <a:xfrm>
            <a:off x="6994357" y="4591500"/>
            <a:ext cx="3906253" cy="2223621"/>
          </a:xfrm>
          <a:prstGeom prst="rect">
            <a:avLst/>
          </a:prstGeom>
        </p:spPr>
      </p:pic>
      <p:pic>
        <p:nvPicPr>
          <p:cNvPr id="3" name="Picture 2">
            <a:extLst>
              <a:ext uri="{FF2B5EF4-FFF2-40B4-BE49-F238E27FC236}">
                <a16:creationId xmlns:a16="http://schemas.microsoft.com/office/drawing/2014/main" id="{FC72E400-4E4F-14A5-C35F-66AF361198E0}"/>
              </a:ext>
            </a:extLst>
          </p:cNvPr>
          <p:cNvPicPr>
            <a:picLocks noChangeAspect="1"/>
          </p:cNvPicPr>
          <p:nvPr/>
        </p:nvPicPr>
        <p:blipFill>
          <a:blip r:embed="rId7"/>
          <a:stretch>
            <a:fillRect/>
          </a:stretch>
        </p:blipFill>
        <p:spPr>
          <a:xfrm>
            <a:off x="985721" y="3674131"/>
            <a:ext cx="3432345" cy="243861"/>
          </a:xfrm>
          <a:prstGeom prst="rect">
            <a:avLst/>
          </a:prstGeom>
        </p:spPr>
      </p:pic>
      <p:pic>
        <p:nvPicPr>
          <p:cNvPr id="17" name="Picture 16">
            <a:extLst>
              <a:ext uri="{FF2B5EF4-FFF2-40B4-BE49-F238E27FC236}">
                <a16:creationId xmlns:a16="http://schemas.microsoft.com/office/drawing/2014/main" id="{356DF7FD-416C-D065-911B-4CCF7368E449}"/>
              </a:ext>
            </a:extLst>
          </p:cNvPr>
          <p:cNvPicPr>
            <a:picLocks noChangeAspect="1"/>
          </p:cNvPicPr>
          <p:nvPr/>
        </p:nvPicPr>
        <p:blipFill>
          <a:blip r:embed="rId8"/>
          <a:stretch>
            <a:fillRect/>
          </a:stretch>
        </p:blipFill>
        <p:spPr>
          <a:xfrm>
            <a:off x="548909" y="6150813"/>
            <a:ext cx="2152985" cy="748293"/>
          </a:xfrm>
          <a:prstGeom prst="rect">
            <a:avLst/>
          </a:prstGeom>
        </p:spPr>
      </p:pic>
    </p:spTree>
    <p:extLst>
      <p:ext uri="{BB962C8B-B14F-4D97-AF65-F5344CB8AC3E}">
        <p14:creationId xmlns:p14="http://schemas.microsoft.com/office/powerpoint/2010/main" val="17179987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92F3D-7041-46E1-BF48-63F355651675}"/>
              </a:ext>
            </a:extLst>
          </p:cNvPr>
          <p:cNvSpPr>
            <a:spLocks noGrp="1"/>
          </p:cNvSpPr>
          <p:nvPr>
            <p:ph type="title"/>
          </p:nvPr>
        </p:nvSpPr>
        <p:spPr/>
        <p:txBody>
          <a:bodyPr>
            <a:normAutofit/>
          </a:bodyPr>
          <a:lstStyle/>
          <a:p>
            <a:r>
              <a:rPr lang="en-US" sz="3600" dirty="0"/>
              <a:t>Supervised learning: Classifying Apple vs Pear</a:t>
            </a:r>
            <a:endParaRPr lang="en-HK" sz="3600" dirty="0"/>
          </a:p>
        </p:txBody>
      </p:sp>
      <p:pic>
        <p:nvPicPr>
          <p:cNvPr id="4" name="Picture 3">
            <a:extLst>
              <a:ext uri="{FF2B5EF4-FFF2-40B4-BE49-F238E27FC236}">
                <a16:creationId xmlns:a16="http://schemas.microsoft.com/office/drawing/2014/main" id="{6027CDBF-E44F-8975-270B-35BD23055E17}"/>
              </a:ext>
            </a:extLst>
          </p:cNvPr>
          <p:cNvPicPr>
            <a:picLocks noChangeAspect="1"/>
          </p:cNvPicPr>
          <p:nvPr/>
        </p:nvPicPr>
        <p:blipFill>
          <a:blip r:embed="rId2"/>
          <a:stretch>
            <a:fillRect/>
          </a:stretch>
        </p:blipFill>
        <p:spPr>
          <a:xfrm>
            <a:off x="838200" y="1312843"/>
            <a:ext cx="7836303" cy="755689"/>
          </a:xfrm>
          <a:prstGeom prst="rect">
            <a:avLst/>
          </a:prstGeom>
        </p:spPr>
      </p:pic>
      <p:pic>
        <p:nvPicPr>
          <p:cNvPr id="8" name="Picture 7">
            <a:extLst>
              <a:ext uri="{FF2B5EF4-FFF2-40B4-BE49-F238E27FC236}">
                <a16:creationId xmlns:a16="http://schemas.microsoft.com/office/drawing/2014/main" id="{F8C2BE4A-82E1-8315-5404-E47BAACE0BCC}"/>
              </a:ext>
            </a:extLst>
          </p:cNvPr>
          <p:cNvPicPr>
            <a:picLocks noChangeAspect="1"/>
          </p:cNvPicPr>
          <p:nvPr/>
        </p:nvPicPr>
        <p:blipFill>
          <a:blip r:embed="rId3"/>
          <a:stretch>
            <a:fillRect/>
          </a:stretch>
        </p:blipFill>
        <p:spPr>
          <a:xfrm>
            <a:off x="838200" y="1984322"/>
            <a:ext cx="6483683" cy="1308167"/>
          </a:xfrm>
          <a:prstGeom prst="rect">
            <a:avLst/>
          </a:prstGeom>
        </p:spPr>
      </p:pic>
      <p:pic>
        <p:nvPicPr>
          <p:cNvPr id="10" name="Picture 9">
            <a:extLst>
              <a:ext uri="{FF2B5EF4-FFF2-40B4-BE49-F238E27FC236}">
                <a16:creationId xmlns:a16="http://schemas.microsoft.com/office/drawing/2014/main" id="{5240EB56-1D2D-E1D8-8AD8-75A0F7AD6EB4}"/>
              </a:ext>
            </a:extLst>
          </p:cNvPr>
          <p:cNvPicPr>
            <a:picLocks noChangeAspect="1"/>
          </p:cNvPicPr>
          <p:nvPr/>
        </p:nvPicPr>
        <p:blipFill>
          <a:blip r:embed="rId4"/>
          <a:stretch>
            <a:fillRect/>
          </a:stretch>
        </p:blipFill>
        <p:spPr>
          <a:xfrm>
            <a:off x="838200" y="3344770"/>
            <a:ext cx="7391780" cy="2889398"/>
          </a:xfrm>
          <a:prstGeom prst="rect">
            <a:avLst/>
          </a:prstGeom>
        </p:spPr>
      </p:pic>
      <p:pic>
        <p:nvPicPr>
          <p:cNvPr id="5" name="Picture 4">
            <a:extLst>
              <a:ext uri="{FF2B5EF4-FFF2-40B4-BE49-F238E27FC236}">
                <a16:creationId xmlns:a16="http://schemas.microsoft.com/office/drawing/2014/main" id="{20F74E5A-6C7C-0911-CA75-112AAD647CB8}"/>
              </a:ext>
            </a:extLst>
          </p:cNvPr>
          <p:cNvPicPr>
            <a:picLocks noChangeAspect="1"/>
          </p:cNvPicPr>
          <p:nvPr/>
        </p:nvPicPr>
        <p:blipFill>
          <a:blip r:embed="rId5"/>
          <a:stretch>
            <a:fillRect/>
          </a:stretch>
        </p:blipFill>
        <p:spPr>
          <a:xfrm>
            <a:off x="1187151" y="5545157"/>
            <a:ext cx="5137414" cy="704886"/>
          </a:xfrm>
          <a:prstGeom prst="rect">
            <a:avLst/>
          </a:prstGeom>
        </p:spPr>
      </p:pic>
    </p:spTree>
    <p:extLst>
      <p:ext uri="{BB962C8B-B14F-4D97-AF65-F5344CB8AC3E}">
        <p14:creationId xmlns:p14="http://schemas.microsoft.com/office/powerpoint/2010/main" val="3128647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Supervised Learning</a:t>
            </a:r>
          </a:p>
        </p:txBody>
      </p:sp>
      <p:sp>
        <p:nvSpPr>
          <p:cNvPr id="3" name="Content Placeholder 2"/>
          <p:cNvSpPr>
            <a:spLocks noGrp="1"/>
          </p:cNvSpPr>
          <p:nvPr>
            <p:ph idx="1"/>
          </p:nvPr>
        </p:nvSpPr>
        <p:spPr/>
        <p:txBody>
          <a:bodyPr>
            <a:normAutofit lnSpcReduction="10000"/>
          </a:bodyPr>
          <a:lstStyle/>
          <a:p>
            <a:r>
              <a:rPr lang="en-US" sz="3200" dirty="0"/>
              <a:t>To learn a function that maps an input to an output based on </a:t>
            </a:r>
            <a:r>
              <a:rPr lang="en-US" sz="3200" dirty="0">
                <a:solidFill>
                  <a:srgbClr val="FFC000"/>
                </a:solidFill>
              </a:rPr>
              <a:t>a training data set that gives examples of input + label </a:t>
            </a:r>
            <a:r>
              <a:rPr lang="en-US" sz="3200" dirty="0"/>
              <a:t>(which is the correct output) pairs</a:t>
            </a:r>
          </a:p>
          <a:p>
            <a:r>
              <a:rPr lang="en-US" sz="3200" dirty="0"/>
              <a:t>Goal: From the training data set build </a:t>
            </a:r>
            <a:r>
              <a:rPr lang="en-US" sz="3200" dirty="0">
                <a:solidFill>
                  <a:srgbClr val="FF0000"/>
                </a:solidFill>
              </a:rPr>
              <a:t>a model </a:t>
            </a:r>
            <a:r>
              <a:rPr lang="en-US" sz="3200" dirty="0"/>
              <a:t>that gives good prediction on the labels for the inputs in the dataset.</a:t>
            </a:r>
          </a:p>
          <a:p>
            <a:r>
              <a:rPr lang="en-US" sz="3200" dirty="0"/>
              <a:t>Then, we can use this model to </a:t>
            </a:r>
            <a:r>
              <a:rPr lang="en-US" sz="3200" dirty="0">
                <a:solidFill>
                  <a:srgbClr val="FFC000"/>
                </a:solidFill>
              </a:rPr>
              <a:t>predict the outcome (i.e., the labels) of out-of-sample data.</a:t>
            </a:r>
          </a:p>
          <a:p>
            <a:pPr marL="0" indent="0">
              <a:buNone/>
            </a:pPr>
            <a:r>
              <a:rPr lang="en-US" sz="3200" dirty="0"/>
              <a:t>Note: </a:t>
            </a:r>
            <a:r>
              <a:rPr lang="en-US" dirty="0"/>
              <a:t>A model isn't necessarily a computer program, but rather, it's any </a:t>
            </a:r>
            <a:r>
              <a:rPr lang="en-US" dirty="0">
                <a:solidFill>
                  <a:srgbClr val="FF0000"/>
                </a:solidFill>
              </a:rPr>
              <a:t>mechanism</a:t>
            </a:r>
            <a:r>
              <a:rPr lang="en-US" dirty="0"/>
              <a:t> that allows for a definite prediction given any input instance.</a:t>
            </a:r>
            <a:endParaRPr lang="en-US" sz="3200" dirty="0">
              <a:solidFill>
                <a:schemeClr val="accent2"/>
              </a:solidFill>
            </a:endParaRPr>
          </a:p>
        </p:txBody>
      </p:sp>
      <p:sp>
        <p:nvSpPr>
          <p:cNvPr id="4" name="Slide Number Placeholder 3"/>
          <p:cNvSpPr>
            <a:spLocks noGrp="1"/>
          </p:cNvSpPr>
          <p:nvPr>
            <p:ph type="sldNum" sz="quarter" idx="12"/>
          </p:nvPr>
        </p:nvSpPr>
        <p:spPr/>
        <p:txBody>
          <a:bodyPr/>
          <a:lstStyle/>
          <a:p>
            <a:fld id="{4D293FED-3968-494D-9506-17D4A14AF90C}" type="slidenum">
              <a:rPr lang="en-US" smtClean="0"/>
              <a:t>4</a:t>
            </a:fld>
            <a:endParaRPr lang="en-US" dirty="0"/>
          </a:p>
        </p:txBody>
      </p:sp>
    </p:spTree>
    <p:extLst>
      <p:ext uri="{BB962C8B-B14F-4D97-AF65-F5344CB8AC3E}">
        <p14:creationId xmlns:p14="http://schemas.microsoft.com/office/powerpoint/2010/main" val="360936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92F3D-7041-46E1-BF48-63F355651675}"/>
              </a:ext>
            </a:extLst>
          </p:cNvPr>
          <p:cNvSpPr>
            <a:spLocks noGrp="1"/>
          </p:cNvSpPr>
          <p:nvPr>
            <p:ph type="title"/>
          </p:nvPr>
        </p:nvSpPr>
        <p:spPr/>
        <p:txBody>
          <a:bodyPr>
            <a:normAutofit/>
          </a:bodyPr>
          <a:lstStyle/>
          <a:p>
            <a:r>
              <a:rPr lang="en-US" sz="3600" dirty="0"/>
              <a:t>Supervised learning: Classifying Apple vs Pear</a:t>
            </a:r>
            <a:endParaRPr lang="en-HK" sz="3600" dirty="0"/>
          </a:p>
        </p:txBody>
      </p:sp>
      <p:pic>
        <p:nvPicPr>
          <p:cNvPr id="5" name="Picture 4">
            <a:extLst>
              <a:ext uri="{FF2B5EF4-FFF2-40B4-BE49-F238E27FC236}">
                <a16:creationId xmlns:a16="http://schemas.microsoft.com/office/drawing/2014/main" id="{F45A78F1-7DF5-ED46-EFB0-ED81C0B92DDD}"/>
              </a:ext>
            </a:extLst>
          </p:cNvPr>
          <p:cNvPicPr>
            <a:picLocks noChangeAspect="1"/>
          </p:cNvPicPr>
          <p:nvPr/>
        </p:nvPicPr>
        <p:blipFill>
          <a:blip r:embed="rId2"/>
          <a:stretch>
            <a:fillRect/>
          </a:stretch>
        </p:blipFill>
        <p:spPr>
          <a:xfrm>
            <a:off x="838200" y="1491616"/>
            <a:ext cx="8255424" cy="5150115"/>
          </a:xfrm>
          <a:prstGeom prst="rect">
            <a:avLst/>
          </a:prstGeom>
        </p:spPr>
      </p:pic>
    </p:spTree>
    <p:extLst>
      <p:ext uri="{BB962C8B-B14F-4D97-AF65-F5344CB8AC3E}">
        <p14:creationId xmlns:p14="http://schemas.microsoft.com/office/powerpoint/2010/main" val="41038312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92F3D-7041-46E1-BF48-63F355651675}"/>
              </a:ext>
            </a:extLst>
          </p:cNvPr>
          <p:cNvSpPr>
            <a:spLocks noGrp="1"/>
          </p:cNvSpPr>
          <p:nvPr>
            <p:ph type="title"/>
          </p:nvPr>
        </p:nvSpPr>
        <p:spPr/>
        <p:txBody>
          <a:bodyPr>
            <a:normAutofit/>
          </a:bodyPr>
          <a:lstStyle/>
          <a:p>
            <a:r>
              <a:rPr lang="en-US" sz="3600"/>
              <a:t>Unsupervised learning: clustering points on 2D plane</a:t>
            </a:r>
            <a:endParaRPr lang="en-HK" sz="3600" dirty="0"/>
          </a:p>
        </p:txBody>
      </p:sp>
      <p:sp>
        <p:nvSpPr>
          <p:cNvPr id="6" name="Rectangle 5">
            <a:extLst>
              <a:ext uri="{FF2B5EF4-FFF2-40B4-BE49-F238E27FC236}">
                <a16:creationId xmlns:a16="http://schemas.microsoft.com/office/drawing/2014/main" id="{8E483E6C-F892-9460-11A2-972CFF29DFC5}"/>
              </a:ext>
            </a:extLst>
          </p:cNvPr>
          <p:cNvSpPr/>
          <p:nvPr/>
        </p:nvSpPr>
        <p:spPr>
          <a:xfrm>
            <a:off x="244929" y="5905376"/>
            <a:ext cx="7764236" cy="8364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11" name="Picture 10">
            <a:extLst>
              <a:ext uri="{FF2B5EF4-FFF2-40B4-BE49-F238E27FC236}">
                <a16:creationId xmlns:a16="http://schemas.microsoft.com/office/drawing/2014/main" id="{5AF7B1BE-A5E8-E28A-8845-1F569C85227E}"/>
              </a:ext>
            </a:extLst>
          </p:cNvPr>
          <p:cNvPicPr>
            <a:picLocks noChangeAspect="1"/>
          </p:cNvPicPr>
          <p:nvPr/>
        </p:nvPicPr>
        <p:blipFill>
          <a:blip r:embed="rId2"/>
          <a:stretch>
            <a:fillRect/>
          </a:stretch>
        </p:blipFill>
        <p:spPr>
          <a:xfrm>
            <a:off x="6754980" y="2212285"/>
            <a:ext cx="3982813" cy="3743695"/>
          </a:xfrm>
          <a:prstGeom prst="rect">
            <a:avLst/>
          </a:prstGeom>
        </p:spPr>
      </p:pic>
      <p:pic>
        <p:nvPicPr>
          <p:cNvPr id="13" name="Picture 12">
            <a:extLst>
              <a:ext uri="{FF2B5EF4-FFF2-40B4-BE49-F238E27FC236}">
                <a16:creationId xmlns:a16="http://schemas.microsoft.com/office/drawing/2014/main" id="{7E6245CC-4D07-5843-A898-5EEF9257EACF}"/>
              </a:ext>
            </a:extLst>
          </p:cNvPr>
          <p:cNvPicPr>
            <a:picLocks noChangeAspect="1"/>
          </p:cNvPicPr>
          <p:nvPr/>
        </p:nvPicPr>
        <p:blipFill>
          <a:blip r:embed="rId3"/>
          <a:stretch>
            <a:fillRect/>
          </a:stretch>
        </p:blipFill>
        <p:spPr>
          <a:xfrm>
            <a:off x="897225" y="1568290"/>
            <a:ext cx="5549874" cy="4206368"/>
          </a:xfrm>
          <a:prstGeom prst="rect">
            <a:avLst/>
          </a:prstGeom>
        </p:spPr>
      </p:pic>
      <p:cxnSp>
        <p:nvCxnSpPr>
          <p:cNvPr id="15" name="Straight Connector 14">
            <a:extLst>
              <a:ext uri="{FF2B5EF4-FFF2-40B4-BE49-F238E27FC236}">
                <a16:creationId xmlns:a16="http://schemas.microsoft.com/office/drawing/2014/main" id="{5F8F4127-6F32-5D65-FE58-BFEC73F477CD}"/>
              </a:ext>
            </a:extLst>
          </p:cNvPr>
          <p:cNvCxnSpPr/>
          <p:nvPr/>
        </p:nvCxnSpPr>
        <p:spPr>
          <a:xfrm>
            <a:off x="6568633" y="1441048"/>
            <a:ext cx="0" cy="5046562"/>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1218128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BA5198-26C2-99AF-A566-2940B0580EB7}"/>
              </a:ext>
            </a:extLst>
          </p:cNvPr>
          <p:cNvSpPr>
            <a:spLocks noGrp="1"/>
          </p:cNvSpPr>
          <p:nvPr>
            <p:ph type="ctrTitle"/>
          </p:nvPr>
        </p:nvSpPr>
        <p:spPr/>
        <p:txBody>
          <a:bodyPr/>
          <a:lstStyle/>
          <a:p>
            <a:r>
              <a:rPr lang="en-US" dirty="0"/>
              <a:t>Artificial neural network and deep learning</a:t>
            </a:r>
            <a:endParaRPr lang="en-HK" dirty="0"/>
          </a:p>
        </p:txBody>
      </p:sp>
      <p:sp>
        <p:nvSpPr>
          <p:cNvPr id="5" name="Subtitle 4">
            <a:extLst>
              <a:ext uri="{FF2B5EF4-FFF2-40B4-BE49-F238E27FC236}">
                <a16:creationId xmlns:a16="http://schemas.microsoft.com/office/drawing/2014/main" id="{13DCD8E5-CEF3-858E-7BF0-55F73E721872}"/>
              </a:ext>
            </a:extLst>
          </p:cNvPr>
          <p:cNvSpPr>
            <a:spLocks noGrp="1"/>
          </p:cNvSpPr>
          <p:nvPr>
            <p:ph type="subTitle" idx="1"/>
          </p:nvPr>
        </p:nvSpPr>
        <p:spPr/>
        <p:txBody>
          <a:bodyPr/>
          <a:lstStyle/>
          <a:p>
            <a:endParaRPr lang="en-HK"/>
          </a:p>
        </p:txBody>
      </p:sp>
    </p:spTree>
    <p:extLst>
      <p:ext uri="{BB962C8B-B14F-4D97-AF65-F5344CB8AC3E}">
        <p14:creationId xmlns:p14="http://schemas.microsoft.com/office/powerpoint/2010/main" val="26092777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7A6ADA62-FB3A-BA6F-800F-B0C35814BB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394" y="0"/>
            <a:ext cx="11987212"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BF442BC-D306-81F7-D014-51D4941E8DAC}"/>
              </a:ext>
            </a:extLst>
          </p:cNvPr>
          <p:cNvSpPr txBox="1"/>
          <p:nvPr/>
        </p:nvSpPr>
        <p:spPr>
          <a:xfrm>
            <a:off x="10805886" y="1778001"/>
            <a:ext cx="1049775" cy="369332"/>
          </a:xfrm>
          <a:prstGeom prst="rect">
            <a:avLst/>
          </a:prstGeom>
          <a:solidFill>
            <a:srgbClr val="FFFFCC"/>
          </a:solidFill>
        </p:spPr>
        <p:txBody>
          <a:bodyPr wrap="none" rtlCol="0">
            <a:spAutoFit/>
          </a:bodyPr>
          <a:lstStyle/>
          <a:p>
            <a:r>
              <a:rPr lang="en-HK" dirty="0"/>
              <a:t>A neuron</a:t>
            </a:r>
          </a:p>
        </p:txBody>
      </p:sp>
      <p:sp>
        <p:nvSpPr>
          <p:cNvPr id="5" name="TextBox 4">
            <a:extLst>
              <a:ext uri="{FF2B5EF4-FFF2-40B4-BE49-F238E27FC236}">
                <a16:creationId xmlns:a16="http://schemas.microsoft.com/office/drawing/2014/main" id="{B9CCAD17-9165-1C92-20A7-E2E73B21245C}"/>
              </a:ext>
            </a:extLst>
          </p:cNvPr>
          <p:cNvSpPr txBox="1"/>
          <p:nvPr/>
        </p:nvSpPr>
        <p:spPr>
          <a:xfrm>
            <a:off x="10805886" y="5116286"/>
            <a:ext cx="942887" cy="923330"/>
          </a:xfrm>
          <a:prstGeom prst="rect">
            <a:avLst/>
          </a:prstGeom>
          <a:solidFill>
            <a:srgbClr val="FFFFCC"/>
          </a:solidFill>
        </p:spPr>
        <p:txBody>
          <a:bodyPr wrap="none" rtlCol="0">
            <a:spAutoFit/>
          </a:bodyPr>
          <a:lstStyle/>
          <a:p>
            <a:r>
              <a:rPr lang="en-HK" dirty="0"/>
              <a:t>An </a:t>
            </a:r>
          </a:p>
          <a:p>
            <a:r>
              <a:rPr lang="en-HK" dirty="0"/>
              <a:t>artificial</a:t>
            </a:r>
          </a:p>
          <a:p>
            <a:r>
              <a:rPr lang="en-HK" dirty="0"/>
              <a:t>neuron</a:t>
            </a:r>
          </a:p>
        </p:txBody>
      </p:sp>
    </p:spTree>
    <p:extLst>
      <p:ext uri="{BB962C8B-B14F-4D97-AF65-F5344CB8AC3E}">
        <p14:creationId xmlns:p14="http://schemas.microsoft.com/office/powerpoint/2010/main" val="40882419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1CC07BCD-1228-81E8-A395-FB8B063F35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7682" y="3370276"/>
            <a:ext cx="6520375" cy="288404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689349A-5933-4868-E01E-FDFCFFF3FBF3}"/>
              </a:ext>
            </a:extLst>
          </p:cNvPr>
          <p:cNvPicPr>
            <a:picLocks noChangeAspect="1"/>
          </p:cNvPicPr>
          <p:nvPr/>
        </p:nvPicPr>
        <p:blipFill>
          <a:blip r:embed="rId3"/>
          <a:stretch>
            <a:fillRect/>
          </a:stretch>
        </p:blipFill>
        <p:spPr>
          <a:xfrm>
            <a:off x="1907709" y="832133"/>
            <a:ext cx="7848688" cy="2108009"/>
          </a:xfrm>
          <a:prstGeom prst="rect">
            <a:avLst/>
          </a:prstGeom>
        </p:spPr>
      </p:pic>
      <p:sp>
        <p:nvSpPr>
          <p:cNvPr id="6" name="Rectangle 5">
            <a:extLst>
              <a:ext uri="{FF2B5EF4-FFF2-40B4-BE49-F238E27FC236}">
                <a16:creationId xmlns:a16="http://schemas.microsoft.com/office/drawing/2014/main" id="{23C72BA8-3AB0-9B08-5A60-A22D6363E201}"/>
              </a:ext>
            </a:extLst>
          </p:cNvPr>
          <p:cNvSpPr/>
          <p:nvPr/>
        </p:nvSpPr>
        <p:spPr>
          <a:xfrm>
            <a:off x="6006517" y="562062"/>
            <a:ext cx="1518408" cy="9899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7" name="TextBox 6">
            <a:extLst>
              <a:ext uri="{FF2B5EF4-FFF2-40B4-BE49-F238E27FC236}">
                <a16:creationId xmlns:a16="http://schemas.microsoft.com/office/drawing/2014/main" id="{8804464C-C9F2-2E83-87F9-03267F9738A8}"/>
              </a:ext>
            </a:extLst>
          </p:cNvPr>
          <p:cNvSpPr txBox="1"/>
          <p:nvPr/>
        </p:nvSpPr>
        <p:spPr>
          <a:xfrm>
            <a:off x="8512629" y="4593771"/>
            <a:ext cx="1883785" cy="923330"/>
          </a:xfrm>
          <a:prstGeom prst="rect">
            <a:avLst/>
          </a:prstGeom>
          <a:solidFill>
            <a:srgbClr val="FFFFCC"/>
          </a:solidFill>
          <a:ln>
            <a:solidFill>
              <a:schemeClr val="accent1">
                <a:shade val="15000"/>
              </a:schemeClr>
            </a:solidFill>
          </a:ln>
        </p:spPr>
        <p:txBody>
          <a:bodyPr wrap="none" rtlCol="0">
            <a:spAutoFit/>
          </a:bodyPr>
          <a:lstStyle/>
          <a:p>
            <a:r>
              <a:rPr lang="en-HK" dirty="0"/>
              <a:t>Perceptron:</a:t>
            </a:r>
          </a:p>
          <a:p>
            <a:r>
              <a:rPr lang="en-HK" dirty="0"/>
              <a:t>Final model for an</a:t>
            </a:r>
          </a:p>
          <a:p>
            <a:r>
              <a:rPr lang="en-HK" dirty="0"/>
              <a:t>artificial neuron</a:t>
            </a:r>
          </a:p>
        </p:txBody>
      </p:sp>
      <p:sp>
        <p:nvSpPr>
          <p:cNvPr id="8" name="Rectangle 7">
            <a:extLst>
              <a:ext uri="{FF2B5EF4-FFF2-40B4-BE49-F238E27FC236}">
                <a16:creationId xmlns:a16="http://schemas.microsoft.com/office/drawing/2014/main" id="{B777DC95-5E4F-3C13-566C-EEEAE06BE86A}"/>
              </a:ext>
            </a:extLst>
          </p:cNvPr>
          <p:cNvSpPr/>
          <p:nvPr/>
        </p:nvSpPr>
        <p:spPr>
          <a:xfrm>
            <a:off x="1357086" y="3110985"/>
            <a:ext cx="1908629" cy="9820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9" name="Rectangle 8">
            <a:extLst>
              <a:ext uri="{FF2B5EF4-FFF2-40B4-BE49-F238E27FC236}">
                <a16:creationId xmlns:a16="http://schemas.microsoft.com/office/drawing/2014/main" id="{B37EF9BD-79BD-2956-022E-EA00C271B9FA}"/>
              </a:ext>
            </a:extLst>
          </p:cNvPr>
          <p:cNvSpPr/>
          <p:nvPr/>
        </p:nvSpPr>
        <p:spPr>
          <a:xfrm>
            <a:off x="2801257" y="3271939"/>
            <a:ext cx="1908629" cy="9820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10" name="Rectangle 9">
            <a:extLst>
              <a:ext uri="{FF2B5EF4-FFF2-40B4-BE49-F238E27FC236}">
                <a16:creationId xmlns:a16="http://schemas.microsoft.com/office/drawing/2014/main" id="{EF854D1F-0981-3044-5705-1B4128ECE813}"/>
              </a:ext>
            </a:extLst>
          </p:cNvPr>
          <p:cNvSpPr/>
          <p:nvPr/>
        </p:nvSpPr>
        <p:spPr>
          <a:xfrm rot="1956594">
            <a:off x="4425091" y="4340809"/>
            <a:ext cx="582374" cy="1971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spTree>
    <p:extLst>
      <p:ext uri="{BB962C8B-B14F-4D97-AF65-F5344CB8AC3E}">
        <p14:creationId xmlns:p14="http://schemas.microsoft.com/office/powerpoint/2010/main" val="31405167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9CF9E-39A6-C0F8-C7B7-6C7DC9424596}"/>
              </a:ext>
            </a:extLst>
          </p:cNvPr>
          <p:cNvSpPr>
            <a:spLocks noGrp="1"/>
          </p:cNvSpPr>
          <p:nvPr>
            <p:ph type="title"/>
          </p:nvPr>
        </p:nvSpPr>
        <p:spPr/>
        <p:txBody>
          <a:bodyPr/>
          <a:lstStyle/>
          <a:p>
            <a:r>
              <a:rPr lang="en-US" dirty="0"/>
              <a:t>The Perceptron</a:t>
            </a:r>
            <a:endParaRPr lang="en-HK" dirty="0"/>
          </a:p>
        </p:txBody>
      </p:sp>
      <p:pic>
        <p:nvPicPr>
          <p:cNvPr id="5" name="Content Placeholder 4">
            <a:extLst>
              <a:ext uri="{FF2B5EF4-FFF2-40B4-BE49-F238E27FC236}">
                <a16:creationId xmlns:a16="http://schemas.microsoft.com/office/drawing/2014/main" id="{01522B8C-C99E-A1C4-37DF-6C0B6FB53F3F}"/>
              </a:ext>
            </a:extLst>
          </p:cNvPr>
          <p:cNvPicPr>
            <a:picLocks noGrp="1" noChangeAspect="1"/>
          </p:cNvPicPr>
          <p:nvPr>
            <p:ph idx="1"/>
          </p:nvPr>
        </p:nvPicPr>
        <p:blipFill>
          <a:blip r:embed="rId2"/>
          <a:stretch>
            <a:fillRect/>
          </a:stretch>
        </p:blipFill>
        <p:spPr>
          <a:xfrm>
            <a:off x="627743" y="3295048"/>
            <a:ext cx="9985552" cy="3054404"/>
          </a:xfrm>
        </p:spPr>
      </p:pic>
      <p:pic>
        <p:nvPicPr>
          <p:cNvPr id="3" name="Picture 2">
            <a:extLst>
              <a:ext uri="{FF2B5EF4-FFF2-40B4-BE49-F238E27FC236}">
                <a16:creationId xmlns:a16="http://schemas.microsoft.com/office/drawing/2014/main" id="{D6672B61-CF51-360F-3947-E294B15E2A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3337" y="365125"/>
            <a:ext cx="6520375" cy="288404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503CD73-B3FF-BABC-B7B4-F57CCC2D4AEB}"/>
              </a:ext>
            </a:extLst>
          </p:cNvPr>
          <p:cNvSpPr/>
          <p:nvPr/>
        </p:nvSpPr>
        <p:spPr>
          <a:xfrm>
            <a:off x="4773337" y="251670"/>
            <a:ext cx="2189525" cy="7801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6" name="Rectangle 5">
            <a:extLst>
              <a:ext uri="{FF2B5EF4-FFF2-40B4-BE49-F238E27FC236}">
                <a16:creationId xmlns:a16="http://schemas.microsoft.com/office/drawing/2014/main" id="{5610E580-3086-7748-AE05-CADAC4895B62}"/>
              </a:ext>
            </a:extLst>
          </p:cNvPr>
          <p:cNvSpPr/>
          <p:nvPr/>
        </p:nvSpPr>
        <p:spPr>
          <a:xfrm>
            <a:off x="6618514" y="251670"/>
            <a:ext cx="1908629" cy="9820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7" name="Rectangle 6">
            <a:extLst>
              <a:ext uri="{FF2B5EF4-FFF2-40B4-BE49-F238E27FC236}">
                <a16:creationId xmlns:a16="http://schemas.microsoft.com/office/drawing/2014/main" id="{FC33D716-598F-F31A-4359-F65B96868842}"/>
              </a:ext>
            </a:extLst>
          </p:cNvPr>
          <p:cNvSpPr/>
          <p:nvPr/>
        </p:nvSpPr>
        <p:spPr>
          <a:xfrm>
            <a:off x="8215085" y="1233714"/>
            <a:ext cx="391885" cy="3918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spTree>
    <p:extLst>
      <p:ext uri="{BB962C8B-B14F-4D97-AF65-F5344CB8AC3E}">
        <p14:creationId xmlns:p14="http://schemas.microsoft.com/office/powerpoint/2010/main" val="25008270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B0088-32F0-C8CF-7228-722081656B14}"/>
              </a:ext>
            </a:extLst>
          </p:cNvPr>
          <p:cNvSpPr>
            <a:spLocks noGrp="1"/>
          </p:cNvSpPr>
          <p:nvPr>
            <p:ph type="title"/>
          </p:nvPr>
        </p:nvSpPr>
        <p:spPr/>
        <p:txBody>
          <a:bodyPr/>
          <a:lstStyle/>
          <a:p>
            <a:r>
              <a:rPr lang="en-US" dirty="0"/>
              <a:t>The Perceptron</a:t>
            </a:r>
            <a:endParaRPr lang="en-HK" dirty="0"/>
          </a:p>
        </p:txBody>
      </p:sp>
      <p:pic>
        <p:nvPicPr>
          <p:cNvPr id="5" name="Picture 4">
            <a:extLst>
              <a:ext uri="{FF2B5EF4-FFF2-40B4-BE49-F238E27FC236}">
                <a16:creationId xmlns:a16="http://schemas.microsoft.com/office/drawing/2014/main" id="{4C108D33-A887-4B80-8AB0-0054A601E50C}"/>
              </a:ext>
            </a:extLst>
          </p:cNvPr>
          <p:cNvPicPr>
            <a:picLocks noChangeAspect="1"/>
          </p:cNvPicPr>
          <p:nvPr/>
        </p:nvPicPr>
        <p:blipFill>
          <a:blip r:embed="rId2"/>
          <a:stretch>
            <a:fillRect/>
          </a:stretch>
        </p:blipFill>
        <p:spPr>
          <a:xfrm>
            <a:off x="1023276" y="1887597"/>
            <a:ext cx="9765886" cy="3082805"/>
          </a:xfrm>
          <a:prstGeom prst="rect">
            <a:avLst/>
          </a:prstGeom>
        </p:spPr>
      </p:pic>
    </p:spTree>
    <p:extLst>
      <p:ext uri="{BB962C8B-B14F-4D97-AF65-F5344CB8AC3E}">
        <p14:creationId xmlns:p14="http://schemas.microsoft.com/office/powerpoint/2010/main" val="35409302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FD07514-873D-F466-58C6-8EA621FFC383}"/>
              </a:ext>
            </a:extLst>
          </p:cNvPr>
          <p:cNvPicPr>
            <a:picLocks noChangeAspect="1"/>
          </p:cNvPicPr>
          <p:nvPr/>
        </p:nvPicPr>
        <p:blipFill>
          <a:blip r:embed="rId2"/>
          <a:stretch>
            <a:fillRect/>
          </a:stretch>
        </p:blipFill>
        <p:spPr>
          <a:xfrm>
            <a:off x="1642441" y="585390"/>
            <a:ext cx="8907118" cy="5687219"/>
          </a:xfrm>
          <a:prstGeom prst="rect">
            <a:avLst/>
          </a:prstGeom>
        </p:spPr>
      </p:pic>
    </p:spTree>
    <p:extLst>
      <p:ext uri="{BB962C8B-B14F-4D97-AF65-F5344CB8AC3E}">
        <p14:creationId xmlns:p14="http://schemas.microsoft.com/office/powerpoint/2010/main" val="10442510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58EF2-B6D6-9FD9-EC0F-825375E667B6}"/>
              </a:ext>
            </a:extLst>
          </p:cNvPr>
          <p:cNvSpPr>
            <a:spLocks noGrp="1"/>
          </p:cNvSpPr>
          <p:nvPr>
            <p:ph type="title"/>
          </p:nvPr>
        </p:nvSpPr>
        <p:spPr/>
        <p:txBody>
          <a:bodyPr/>
          <a:lstStyle/>
          <a:p>
            <a:r>
              <a:rPr lang="en-US" dirty="0"/>
              <a:t>The Perceptron</a:t>
            </a:r>
            <a:endParaRPr lang="en-HK" dirty="0"/>
          </a:p>
        </p:txBody>
      </p:sp>
      <p:pic>
        <p:nvPicPr>
          <p:cNvPr id="5" name="Content Placeholder 4">
            <a:extLst>
              <a:ext uri="{FF2B5EF4-FFF2-40B4-BE49-F238E27FC236}">
                <a16:creationId xmlns:a16="http://schemas.microsoft.com/office/drawing/2014/main" id="{AAA06DF6-4923-583A-A6D2-B4F6342357E8}"/>
              </a:ext>
            </a:extLst>
          </p:cNvPr>
          <p:cNvPicPr>
            <a:picLocks noGrp="1" noChangeAspect="1"/>
          </p:cNvPicPr>
          <p:nvPr>
            <p:ph idx="1"/>
          </p:nvPr>
        </p:nvPicPr>
        <p:blipFill>
          <a:blip r:embed="rId2"/>
          <a:stretch>
            <a:fillRect/>
          </a:stretch>
        </p:blipFill>
        <p:spPr>
          <a:xfrm>
            <a:off x="838200" y="1791559"/>
            <a:ext cx="9444487" cy="4442110"/>
          </a:xfrm>
        </p:spPr>
      </p:pic>
    </p:spTree>
    <p:extLst>
      <p:ext uri="{BB962C8B-B14F-4D97-AF65-F5344CB8AC3E}">
        <p14:creationId xmlns:p14="http://schemas.microsoft.com/office/powerpoint/2010/main" val="1166790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17BB9-E2C0-33DB-10B7-A4F73C3D50B1}"/>
              </a:ext>
            </a:extLst>
          </p:cNvPr>
          <p:cNvSpPr>
            <a:spLocks noGrp="1"/>
          </p:cNvSpPr>
          <p:nvPr>
            <p:ph type="title"/>
          </p:nvPr>
        </p:nvSpPr>
        <p:spPr/>
        <p:txBody>
          <a:bodyPr/>
          <a:lstStyle/>
          <a:p>
            <a:r>
              <a:rPr lang="en-US" dirty="0"/>
              <a:t>How to train a perceptron?</a:t>
            </a:r>
            <a:endParaRPr lang="en-HK" dirty="0"/>
          </a:p>
        </p:txBody>
      </p:sp>
      <p:pic>
        <p:nvPicPr>
          <p:cNvPr id="5" name="Picture 4">
            <a:extLst>
              <a:ext uri="{FF2B5EF4-FFF2-40B4-BE49-F238E27FC236}">
                <a16:creationId xmlns:a16="http://schemas.microsoft.com/office/drawing/2014/main" id="{EF885C22-2862-4311-BD58-0310A5E32232}"/>
              </a:ext>
            </a:extLst>
          </p:cNvPr>
          <p:cNvPicPr>
            <a:picLocks noChangeAspect="1"/>
          </p:cNvPicPr>
          <p:nvPr/>
        </p:nvPicPr>
        <p:blipFill>
          <a:blip r:embed="rId2"/>
          <a:stretch>
            <a:fillRect/>
          </a:stretch>
        </p:blipFill>
        <p:spPr>
          <a:xfrm>
            <a:off x="1611304" y="2419310"/>
            <a:ext cx="6471917" cy="2562923"/>
          </a:xfrm>
          <a:prstGeom prst="rect">
            <a:avLst/>
          </a:prstGeom>
        </p:spPr>
      </p:pic>
    </p:spTree>
    <p:extLst>
      <p:ext uri="{BB962C8B-B14F-4D97-AF65-F5344CB8AC3E}">
        <p14:creationId xmlns:p14="http://schemas.microsoft.com/office/powerpoint/2010/main" val="2475991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Supervised Learning: Classification</a:t>
            </a:r>
          </a:p>
        </p:txBody>
      </p:sp>
      <p:sp>
        <p:nvSpPr>
          <p:cNvPr id="3" name="Content Placeholder 2"/>
          <p:cNvSpPr>
            <a:spLocks noGrp="1"/>
          </p:cNvSpPr>
          <p:nvPr>
            <p:ph sz="half" idx="1"/>
          </p:nvPr>
        </p:nvSpPr>
        <p:spPr>
          <a:xfrm>
            <a:off x="838199" y="1825625"/>
            <a:ext cx="5542429" cy="4351338"/>
          </a:xfrm>
        </p:spPr>
        <p:txBody>
          <a:bodyPr>
            <a:normAutofit/>
          </a:bodyPr>
          <a:lstStyle/>
          <a:p>
            <a:r>
              <a:rPr lang="en-US" sz="3200" dirty="0"/>
              <a:t>Every input x is associated with </a:t>
            </a:r>
            <a:r>
              <a:rPr lang="en-US" sz="3200" dirty="0">
                <a:solidFill>
                  <a:srgbClr val="FFC000"/>
                </a:solidFill>
              </a:rPr>
              <a:t>a label y where y is from some categorical data</a:t>
            </a:r>
            <a:r>
              <a:rPr lang="en-US" sz="3200" dirty="0"/>
              <a:t>, i.e., data whose values can be divided into (a small number) of groups.</a:t>
            </a:r>
          </a:p>
        </p:txBody>
      </p:sp>
      <p:sp>
        <p:nvSpPr>
          <p:cNvPr id="5" name="Content Placeholder 4">
            <a:extLst>
              <a:ext uri="{FF2B5EF4-FFF2-40B4-BE49-F238E27FC236}">
                <a16:creationId xmlns:a16="http://schemas.microsoft.com/office/drawing/2014/main" id="{9C54CE76-25D2-BBAE-754F-D3C2673BEAD8}"/>
              </a:ext>
            </a:extLst>
          </p:cNvPr>
          <p:cNvSpPr>
            <a:spLocks noGrp="1"/>
          </p:cNvSpPr>
          <p:nvPr>
            <p:ph sz="half" idx="2"/>
          </p:nvPr>
        </p:nvSpPr>
        <p:spPr>
          <a:xfrm>
            <a:off x="6646653" y="1825625"/>
            <a:ext cx="5181600" cy="4351338"/>
          </a:xfrm>
        </p:spPr>
        <p:txBody>
          <a:bodyPr>
            <a:normAutofit/>
          </a:bodyPr>
          <a:lstStyle/>
          <a:p>
            <a:pPr marL="0" indent="0">
              <a:buNone/>
            </a:pPr>
            <a:r>
              <a:rPr lang="en-US" sz="2800" dirty="0"/>
              <a:t>An example</a:t>
            </a:r>
          </a:p>
          <a:p>
            <a:endParaRPr lang="en-HK" dirty="0"/>
          </a:p>
        </p:txBody>
      </p:sp>
      <p:sp>
        <p:nvSpPr>
          <p:cNvPr id="4" name="Slide Number Placeholder 3"/>
          <p:cNvSpPr>
            <a:spLocks noGrp="1"/>
          </p:cNvSpPr>
          <p:nvPr>
            <p:ph type="sldNum" sz="quarter" idx="12"/>
          </p:nvPr>
        </p:nvSpPr>
        <p:spPr>
          <a:xfrm>
            <a:off x="9085053" y="6353175"/>
            <a:ext cx="2743200" cy="365125"/>
          </a:xfrm>
        </p:spPr>
        <p:txBody>
          <a:bodyPr/>
          <a:lstStyle/>
          <a:p>
            <a:fld id="{4D293FED-3968-494D-9506-17D4A14AF90C}" type="slidenum">
              <a:rPr lang="en-US" smtClean="0"/>
              <a:t>5</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430750175"/>
              </p:ext>
            </p:extLst>
          </p:nvPr>
        </p:nvGraphicFramePr>
        <p:xfrm>
          <a:off x="7036231" y="2505051"/>
          <a:ext cx="3621873" cy="3031321"/>
        </p:xfrm>
        <a:graphic>
          <a:graphicData uri="http://schemas.openxmlformats.org/drawingml/2006/table">
            <a:tbl>
              <a:tblPr firstRow="1" bandRow="1">
                <a:tableStyleId>{7DF18680-E054-41AD-8BC1-D1AEF772440D}</a:tableStyleId>
              </a:tblPr>
              <a:tblGrid>
                <a:gridCol w="808131">
                  <a:extLst>
                    <a:ext uri="{9D8B030D-6E8A-4147-A177-3AD203B41FA5}">
                      <a16:colId xmlns:a16="http://schemas.microsoft.com/office/drawing/2014/main" val="20000"/>
                    </a:ext>
                  </a:extLst>
                </a:gridCol>
                <a:gridCol w="823384">
                  <a:extLst>
                    <a:ext uri="{9D8B030D-6E8A-4147-A177-3AD203B41FA5}">
                      <a16:colId xmlns:a16="http://schemas.microsoft.com/office/drawing/2014/main" val="20001"/>
                    </a:ext>
                  </a:extLst>
                </a:gridCol>
                <a:gridCol w="1166974">
                  <a:extLst>
                    <a:ext uri="{9D8B030D-6E8A-4147-A177-3AD203B41FA5}">
                      <a16:colId xmlns:a16="http://schemas.microsoft.com/office/drawing/2014/main" val="20002"/>
                    </a:ext>
                  </a:extLst>
                </a:gridCol>
                <a:gridCol w="823384">
                  <a:extLst>
                    <a:ext uri="{9D8B030D-6E8A-4147-A177-3AD203B41FA5}">
                      <a16:colId xmlns:a16="http://schemas.microsoft.com/office/drawing/2014/main" val="20003"/>
                    </a:ext>
                  </a:extLst>
                </a:gridCol>
              </a:tblGrid>
              <a:tr h="334624">
                <a:tc>
                  <a:txBody>
                    <a:bodyPr/>
                    <a:lstStyle/>
                    <a:p>
                      <a:pPr algn="ctr"/>
                      <a:r>
                        <a:rPr lang="en-US" sz="1600" dirty="0"/>
                        <a:t>Item</a:t>
                      </a:r>
                    </a:p>
                  </a:txBody>
                  <a:tcPr/>
                </a:tc>
                <a:tc>
                  <a:txBody>
                    <a:bodyPr/>
                    <a:lstStyle/>
                    <a:p>
                      <a:pPr algn="ctr"/>
                      <a:r>
                        <a:rPr lang="en-US" sz="1600" dirty="0"/>
                        <a:t>Color</a:t>
                      </a:r>
                    </a:p>
                  </a:txBody>
                  <a:tcPr/>
                </a:tc>
                <a:tc>
                  <a:txBody>
                    <a:bodyPr/>
                    <a:lstStyle/>
                    <a:p>
                      <a:pPr algn="ctr"/>
                      <a:r>
                        <a:rPr lang="en-US" sz="1600" dirty="0"/>
                        <a:t>Shape</a:t>
                      </a:r>
                    </a:p>
                  </a:txBody>
                  <a:tcPr/>
                </a:tc>
                <a:tc>
                  <a:txBody>
                    <a:bodyPr/>
                    <a:lstStyle/>
                    <a:p>
                      <a:pPr algn="ctr"/>
                      <a:r>
                        <a:rPr lang="en-US" sz="1600" dirty="0">
                          <a:solidFill>
                            <a:srgbClr val="FF0000"/>
                          </a:solidFill>
                        </a:rPr>
                        <a:t>Label</a:t>
                      </a:r>
                    </a:p>
                  </a:txBody>
                  <a:tcPr>
                    <a:solidFill>
                      <a:schemeClr val="accent4">
                        <a:lumMod val="20000"/>
                        <a:lumOff val="80000"/>
                      </a:schemeClr>
                    </a:solidFill>
                  </a:tcPr>
                </a:tc>
                <a:extLst>
                  <a:ext uri="{0D108BD9-81ED-4DB2-BD59-A6C34878D82A}">
                    <a16:rowId xmlns:a16="http://schemas.microsoft.com/office/drawing/2014/main" val="10000"/>
                  </a:ext>
                </a:extLst>
              </a:tr>
              <a:tr h="334624">
                <a:tc gridSpan="4">
                  <a:txBody>
                    <a:bodyPr/>
                    <a:lstStyle/>
                    <a:p>
                      <a:pPr algn="l"/>
                      <a:r>
                        <a:rPr lang="en-US" sz="1600" dirty="0"/>
                        <a:t>Training data</a:t>
                      </a:r>
                    </a:p>
                  </a:txBody>
                  <a:tcPr/>
                </a:tc>
                <a:tc hMerge="1">
                  <a:txBody>
                    <a:bodyPr/>
                    <a:lstStyle/>
                    <a:p>
                      <a:pPr algn="ctr"/>
                      <a:endParaRPr lang="en-US" sz="1600" dirty="0"/>
                    </a:p>
                  </a:txBody>
                  <a:tcPr/>
                </a:tc>
                <a:tc hMerge="1">
                  <a:txBody>
                    <a:bodyPr/>
                    <a:lstStyle/>
                    <a:p>
                      <a:pPr algn="ctr"/>
                      <a:endParaRPr lang="en-US" sz="1600" dirty="0"/>
                    </a:p>
                  </a:txBody>
                  <a:tcPr/>
                </a:tc>
                <a:tc hMerge="1">
                  <a:txBody>
                    <a:bodyPr/>
                    <a:lstStyle/>
                    <a:p>
                      <a:pPr algn="ctr"/>
                      <a:endParaRPr lang="en-US" sz="1600" dirty="0">
                        <a:solidFill>
                          <a:srgbClr val="FF0000"/>
                        </a:solidFill>
                      </a:endParaRPr>
                    </a:p>
                  </a:txBody>
                  <a:tcPr>
                    <a:solidFill>
                      <a:schemeClr val="accent4">
                        <a:lumMod val="20000"/>
                        <a:lumOff val="80000"/>
                      </a:schemeClr>
                    </a:solidFill>
                  </a:tcPr>
                </a:tc>
                <a:extLst>
                  <a:ext uri="{0D108BD9-81ED-4DB2-BD59-A6C34878D82A}">
                    <a16:rowId xmlns:a16="http://schemas.microsoft.com/office/drawing/2014/main" val="4094830275"/>
                  </a:ext>
                </a:extLst>
              </a:tr>
              <a:tr h="334624">
                <a:tc>
                  <a:txBody>
                    <a:bodyPr/>
                    <a:lstStyle/>
                    <a:p>
                      <a:pPr algn="ctr"/>
                      <a:r>
                        <a:rPr lang="en-US" sz="1600" dirty="0"/>
                        <a:t>1</a:t>
                      </a:r>
                    </a:p>
                  </a:txBody>
                  <a:tcPr/>
                </a:tc>
                <a:tc>
                  <a:txBody>
                    <a:bodyPr/>
                    <a:lstStyle/>
                    <a:p>
                      <a:endParaRPr lang="en-US" sz="1600" dirty="0"/>
                    </a:p>
                  </a:txBody>
                  <a:tcPr>
                    <a:solidFill>
                      <a:srgbClr val="FF2121"/>
                    </a:solidFill>
                  </a:tcPr>
                </a:tc>
                <a:tc>
                  <a:txBody>
                    <a:bodyPr/>
                    <a:lstStyle/>
                    <a:p>
                      <a:pPr algn="ctr"/>
                      <a:r>
                        <a:rPr lang="en-US" sz="1600" dirty="0"/>
                        <a:t>small round</a:t>
                      </a:r>
                    </a:p>
                  </a:txBody>
                  <a:tcPr/>
                </a:tc>
                <a:tc>
                  <a:txBody>
                    <a:bodyPr/>
                    <a:lstStyle/>
                    <a:p>
                      <a:pPr algn="ctr"/>
                      <a:r>
                        <a:rPr lang="en-US" sz="1600" dirty="0"/>
                        <a:t>Apple</a:t>
                      </a:r>
                    </a:p>
                  </a:txBody>
                  <a:tcPr>
                    <a:solidFill>
                      <a:schemeClr val="accent4">
                        <a:lumMod val="20000"/>
                        <a:lumOff val="80000"/>
                      </a:schemeClr>
                    </a:solidFill>
                  </a:tcPr>
                </a:tc>
                <a:extLst>
                  <a:ext uri="{0D108BD9-81ED-4DB2-BD59-A6C34878D82A}">
                    <a16:rowId xmlns:a16="http://schemas.microsoft.com/office/drawing/2014/main" val="10001"/>
                  </a:ext>
                </a:extLst>
              </a:tr>
              <a:tr h="334624">
                <a:tc>
                  <a:txBody>
                    <a:bodyPr/>
                    <a:lstStyle/>
                    <a:p>
                      <a:pPr algn="ctr"/>
                      <a:r>
                        <a:rPr lang="en-US" sz="1600" dirty="0"/>
                        <a:t>2</a:t>
                      </a:r>
                    </a:p>
                  </a:txBody>
                  <a:tcPr/>
                </a:tc>
                <a:tc>
                  <a:txBody>
                    <a:bodyPr/>
                    <a:lstStyle/>
                    <a:p>
                      <a:endParaRPr lang="en-US" sz="1600" dirty="0"/>
                    </a:p>
                  </a:txBody>
                  <a:tcPr>
                    <a:solidFill>
                      <a:srgbClr val="FFFF00"/>
                    </a:solidFill>
                  </a:tcPr>
                </a:tc>
                <a:tc>
                  <a:txBody>
                    <a:bodyPr/>
                    <a:lstStyle/>
                    <a:p>
                      <a:pPr algn="ctr"/>
                      <a:r>
                        <a:rPr lang="en-US" sz="1600" dirty="0"/>
                        <a:t>big oval</a:t>
                      </a:r>
                    </a:p>
                  </a:txBody>
                  <a:tcPr/>
                </a:tc>
                <a:tc>
                  <a:txBody>
                    <a:bodyPr/>
                    <a:lstStyle/>
                    <a:p>
                      <a:pPr algn="ctr"/>
                      <a:r>
                        <a:rPr lang="en-US" sz="1600" dirty="0"/>
                        <a:t>Pear</a:t>
                      </a:r>
                    </a:p>
                  </a:txBody>
                  <a:tcPr>
                    <a:solidFill>
                      <a:schemeClr val="accent4">
                        <a:lumMod val="20000"/>
                        <a:lumOff val="80000"/>
                      </a:schemeClr>
                    </a:solidFill>
                  </a:tcPr>
                </a:tc>
                <a:extLst>
                  <a:ext uri="{0D108BD9-81ED-4DB2-BD59-A6C34878D82A}">
                    <a16:rowId xmlns:a16="http://schemas.microsoft.com/office/drawing/2014/main" val="10002"/>
                  </a:ext>
                </a:extLst>
              </a:tr>
              <a:tr h="334624">
                <a:tc>
                  <a:txBody>
                    <a:bodyPr/>
                    <a:lstStyle/>
                    <a:p>
                      <a:pPr algn="ctr"/>
                      <a:r>
                        <a:rPr lang="en-US" sz="1600" dirty="0"/>
                        <a:t>3</a:t>
                      </a:r>
                    </a:p>
                  </a:txBody>
                  <a:tcPr/>
                </a:tc>
                <a:tc>
                  <a:txBody>
                    <a:bodyPr/>
                    <a:lstStyle/>
                    <a:p>
                      <a:endParaRPr lang="en-US" sz="1600" dirty="0">
                        <a:solidFill>
                          <a:srgbClr val="92D050"/>
                        </a:solidFill>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small round</a:t>
                      </a:r>
                    </a:p>
                  </a:txBody>
                  <a:tcPr/>
                </a:tc>
                <a:tc>
                  <a:txBody>
                    <a:bodyPr/>
                    <a:lstStyle/>
                    <a:p>
                      <a:pPr algn="ctr"/>
                      <a:r>
                        <a:rPr lang="en-US" sz="1600" dirty="0"/>
                        <a:t>Apple</a:t>
                      </a:r>
                    </a:p>
                  </a:txBody>
                  <a:tcPr>
                    <a:solidFill>
                      <a:schemeClr val="accent4">
                        <a:lumMod val="20000"/>
                        <a:lumOff val="80000"/>
                      </a:schemeClr>
                    </a:solidFill>
                  </a:tcPr>
                </a:tc>
                <a:extLst>
                  <a:ext uri="{0D108BD9-81ED-4DB2-BD59-A6C34878D82A}">
                    <a16:rowId xmlns:a16="http://schemas.microsoft.com/office/drawing/2014/main" val="10003"/>
                  </a:ext>
                </a:extLst>
              </a:tr>
              <a:tr h="334624">
                <a:tc>
                  <a:txBody>
                    <a:bodyPr/>
                    <a:lstStyle/>
                    <a:p>
                      <a:pPr algn="ctr"/>
                      <a:r>
                        <a:rPr lang="en-US" sz="1600" dirty="0"/>
                        <a:t>4</a:t>
                      </a:r>
                    </a:p>
                  </a:txBody>
                  <a:tcPr/>
                </a:tc>
                <a:tc>
                  <a:txBody>
                    <a:bodyPr/>
                    <a:lstStyle/>
                    <a:p>
                      <a:endParaRPr lang="en-US" sz="1600" dirty="0"/>
                    </a:p>
                  </a:txBody>
                  <a:tcPr>
                    <a:solidFill>
                      <a:srgbClr val="FF2121"/>
                    </a:solidFill>
                  </a:tcPr>
                </a:tc>
                <a:tc>
                  <a:txBody>
                    <a:bodyPr/>
                    <a:lstStyle/>
                    <a:p>
                      <a:pPr algn="ctr"/>
                      <a:r>
                        <a:rPr lang="en-US" sz="1600" dirty="0"/>
                        <a:t>big round</a:t>
                      </a:r>
                    </a:p>
                  </a:txBody>
                  <a:tcPr/>
                </a:tc>
                <a:tc>
                  <a:txBody>
                    <a:bodyPr/>
                    <a:lstStyle/>
                    <a:p>
                      <a:pPr algn="ctr"/>
                      <a:r>
                        <a:rPr lang="en-US" sz="1600" dirty="0"/>
                        <a:t>Apple</a:t>
                      </a:r>
                    </a:p>
                  </a:txBody>
                  <a:tcPr>
                    <a:solidFill>
                      <a:schemeClr val="accent4">
                        <a:lumMod val="20000"/>
                        <a:lumOff val="80000"/>
                      </a:schemeClr>
                    </a:solidFill>
                  </a:tcPr>
                </a:tc>
                <a:extLst>
                  <a:ext uri="{0D108BD9-81ED-4DB2-BD59-A6C34878D82A}">
                    <a16:rowId xmlns:a16="http://schemas.microsoft.com/office/drawing/2014/main" val="10004"/>
                  </a:ext>
                </a:extLst>
              </a:tr>
              <a:tr h="349081">
                <a:tc>
                  <a:txBody>
                    <a:bodyPr/>
                    <a:lstStyle/>
                    <a:p>
                      <a:pPr algn="ctr"/>
                      <a:r>
                        <a:rPr lang="en-US" sz="1600" dirty="0"/>
                        <a:t>:</a:t>
                      </a:r>
                    </a:p>
                  </a:txBody>
                  <a:tcPr/>
                </a:tc>
                <a:tc>
                  <a:txBody>
                    <a:bodyPr/>
                    <a:lstStyle/>
                    <a:p>
                      <a:pPr algn="ctr"/>
                      <a:r>
                        <a:rPr lang="en-US" sz="1600" dirty="0"/>
                        <a:t>:</a:t>
                      </a:r>
                    </a:p>
                  </a:txBody>
                  <a:tcPr/>
                </a:tc>
                <a:tc>
                  <a:txBody>
                    <a:bodyPr/>
                    <a:lstStyle/>
                    <a:p>
                      <a:pPr algn="ctr"/>
                      <a:r>
                        <a:rPr lang="en-US" sz="1600" dirty="0"/>
                        <a:t>:</a:t>
                      </a:r>
                    </a:p>
                  </a:txBody>
                  <a:tcPr/>
                </a:tc>
                <a:tc>
                  <a:txBody>
                    <a:bodyPr/>
                    <a:lstStyle/>
                    <a:p>
                      <a:pPr algn="ctr"/>
                      <a:r>
                        <a:rPr lang="en-US" sz="1600" dirty="0"/>
                        <a:t>:</a:t>
                      </a:r>
                    </a:p>
                  </a:txBody>
                  <a:tcPr>
                    <a:solidFill>
                      <a:schemeClr val="accent4">
                        <a:lumMod val="20000"/>
                        <a:lumOff val="80000"/>
                      </a:schemeClr>
                    </a:solidFill>
                  </a:tcPr>
                </a:tc>
                <a:extLst>
                  <a:ext uri="{0D108BD9-81ED-4DB2-BD59-A6C34878D82A}">
                    <a16:rowId xmlns:a16="http://schemas.microsoft.com/office/drawing/2014/main" val="10005"/>
                  </a:ext>
                </a:extLst>
              </a:tr>
              <a:tr h="334624">
                <a:tc gridSpan="4">
                  <a:txBody>
                    <a:bodyPr/>
                    <a:lstStyle/>
                    <a:p>
                      <a:pPr algn="l"/>
                      <a:endParaRPr lang="en-US" sz="1600" dirty="0"/>
                    </a:p>
                  </a:txBody>
                  <a:tcPr>
                    <a:solidFill>
                      <a:schemeClr val="accent1">
                        <a:lumMod val="20000"/>
                        <a:lumOff val="80000"/>
                      </a:schemeClr>
                    </a:solidFill>
                  </a:tcPr>
                </a:tc>
                <a:tc hMerge="1">
                  <a:txBody>
                    <a:bodyPr/>
                    <a:lstStyle/>
                    <a:p>
                      <a:pPr algn="ctr"/>
                      <a:endParaRPr lang="en-US" sz="1600" dirty="0"/>
                    </a:p>
                  </a:txBody>
                  <a:tcPr/>
                </a:tc>
                <a:tc hMerge="1">
                  <a:txBody>
                    <a:bodyPr/>
                    <a:lstStyle/>
                    <a:p>
                      <a:pPr algn="ctr"/>
                      <a:endParaRPr lang="en-US" sz="1600" dirty="0"/>
                    </a:p>
                  </a:txBody>
                  <a:tcPr/>
                </a:tc>
                <a:tc hMerge="1">
                  <a:txBody>
                    <a:bodyPr/>
                    <a:lstStyle/>
                    <a:p>
                      <a:pPr algn="ctr"/>
                      <a:endParaRPr lang="en-US" sz="1600" dirty="0"/>
                    </a:p>
                  </a:txBody>
                  <a:tcPr>
                    <a:solidFill>
                      <a:schemeClr val="accent4">
                        <a:lumMod val="20000"/>
                        <a:lumOff val="80000"/>
                      </a:schemeClr>
                    </a:solidFill>
                  </a:tcPr>
                </a:tc>
                <a:extLst>
                  <a:ext uri="{0D108BD9-81ED-4DB2-BD59-A6C34878D82A}">
                    <a16:rowId xmlns:a16="http://schemas.microsoft.com/office/drawing/2014/main" val="10006"/>
                  </a:ext>
                </a:extLst>
              </a:tr>
              <a:tr h="334624">
                <a:tc>
                  <a:txBody>
                    <a:bodyPr/>
                    <a:lstStyle/>
                    <a:p>
                      <a:pPr algn="ctr"/>
                      <a:endParaRPr lang="en-US" sz="1600" dirty="0"/>
                    </a:p>
                  </a:txBody>
                  <a:tcPr>
                    <a:solidFill>
                      <a:schemeClr val="accent1">
                        <a:lumMod val="20000"/>
                        <a:lumOff val="80000"/>
                      </a:schemeClr>
                    </a:solidFill>
                  </a:tcPr>
                </a:tc>
                <a:tc>
                  <a:txBody>
                    <a:bodyPr/>
                    <a:lstStyle/>
                    <a:p>
                      <a:endParaRPr lang="en-US" sz="1600" dirty="0"/>
                    </a:p>
                  </a:txBody>
                  <a:tcPr>
                    <a:solidFill>
                      <a:schemeClr val="accent1">
                        <a:lumMod val="20000"/>
                        <a:lumOff val="80000"/>
                      </a:schemeClr>
                    </a:solidFill>
                  </a:tcPr>
                </a:tc>
                <a:tc>
                  <a:txBody>
                    <a:bodyPr/>
                    <a:lstStyle/>
                    <a:p>
                      <a:pPr algn="ctr"/>
                      <a:endParaRPr lang="en-US" sz="1600" dirty="0"/>
                    </a:p>
                  </a:txBody>
                  <a:tcPr>
                    <a:solidFill>
                      <a:schemeClr val="accent1">
                        <a:lumMod val="20000"/>
                        <a:lumOff val="80000"/>
                      </a:schemeClr>
                    </a:solidFill>
                  </a:tcPr>
                </a:tc>
                <a:tc>
                  <a:txBody>
                    <a:bodyPr/>
                    <a:lstStyle/>
                    <a:p>
                      <a:pPr algn="ctr"/>
                      <a:endParaRPr lang="en-US" sz="1600" dirty="0"/>
                    </a:p>
                  </a:txBody>
                  <a:tcPr>
                    <a:solidFill>
                      <a:schemeClr val="accent1">
                        <a:lumMod val="20000"/>
                        <a:lumOff val="80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1506903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1EC58-BBBD-1F39-BCD2-41383967FF59}"/>
              </a:ext>
            </a:extLst>
          </p:cNvPr>
          <p:cNvSpPr>
            <a:spLocks noGrp="1"/>
          </p:cNvSpPr>
          <p:nvPr>
            <p:ph type="title"/>
          </p:nvPr>
        </p:nvSpPr>
        <p:spPr/>
        <p:txBody>
          <a:bodyPr/>
          <a:lstStyle/>
          <a:p>
            <a:r>
              <a:rPr lang="en-US" dirty="0"/>
              <a:t>How to train a perceptron?</a:t>
            </a:r>
            <a:endParaRPr lang="en-HK" dirty="0"/>
          </a:p>
        </p:txBody>
      </p:sp>
      <p:pic>
        <p:nvPicPr>
          <p:cNvPr id="5" name="Content Placeholder 4">
            <a:extLst>
              <a:ext uri="{FF2B5EF4-FFF2-40B4-BE49-F238E27FC236}">
                <a16:creationId xmlns:a16="http://schemas.microsoft.com/office/drawing/2014/main" id="{4F6CF86E-E5E1-A4D4-03B8-965EDC307C18}"/>
              </a:ext>
            </a:extLst>
          </p:cNvPr>
          <p:cNvPicPr>
            <a:picLocks noGrp="1" noChangeAspect="1"/>
          </p:cNvPicPr>
          <p:nvPr>
            <p:ph idx="1"/>
          </p:nvPr>
        </p:nvPicPr>
        <p:blipFill>
          <a:blip r:embed="rId2"/>
          <a:stretch>
            <a:fillRect/>
          </a:stretch>
        </p:blipFill>
        <p:spPr>
          <a:xfrm>
            <a:off x="927148" y="1887476"/>
            <a:ext cx="9319705" cy="2813920"/>
          </a:xfrm>
        </p:spPr>
      </p:pic>
    </p:spTree>
    <p:extLst>
      <p:ext uri="{BB962C8B-B14F-4D97-AF65-F5344CB8AC3E}">
        <p14:creationId xmlns:p14="http://schemas.microsoft.com/office/powerpoint/2010/main" val="28823005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1EC58-BBBD-1F39-BCD2-41383967FF59}"/>
              </a:ext>
            </a:extLst>
          </p:cNvPr>
          <p:cNvSpPr>
            <a:spLocks noGrp="1"/>
          </p:cNvSpPr>
          <p:nvPr>
            <p:ph type="title"/>
          </p:nvPr>
        </p:nvSpPr>
        <p:spPr/>
        <p:txBody>
          <a:bodyPr/>
          <a:lstStyle/>
          <a:p>
            <a:r>
              <a:rPr lang="en-US" dirty="0"/>
              <a:t>How to train a perceptron?</a:t>
            </a:r>
            <a:endParaRPr lang="en-HK" dirty="0"/>
          </a:p>
        </p:txBody>
      </p:sp>
      <p:pic>
        <p:nvPicPr>
          <p:cNvPr id="7" name="Content Placeholder 6">
            <a:extLst>
              <a:ext uri="{FF2B5EF4-FFF2-40B4-BE49-F238E27FC236}">
                <a16:creationId xmlns:a16="http://schemas.microsoft.com/office/drawing/2014/main" id="{9DD9C081-95C6-EB5D-7A22-D2D78D5B3D44}"/>
              </a:ext>
            </a:extLst>
          </p:cNvPr>
          <p:cNvPicPr>
            <a:picLocks noGrp="1" noChangeAspect="1"/>
          </p:cNvPicPr>
          <p:nvPr>
            <p:ph idx="1"/>
          </p:nvPr>
        </p:nvPicPr>
        <p:blipFill>
          <a:blip r:embed="rId2"/>
          <a:stretch>
            <a:fillRect/>
          </a:stretch>
        </p:blipFill>
        <p:spPr>
          <a:xfrm>
            <a:off x="838200" y="1454689"/>
            <a:ext cx="9435860" cy="5058612"/>
          </a:xfrm>
        </p:spPr>
      </p:pic>
      <p:pic>
        <p:nvPicPr>
          <p:cNvPr id="5" name="Picture 4">
            <a:extLst>
              <a:ext uri="{FF2B5EF4-FFF2-40B4-BE49-F238E27FC236}">
                <a16:creationId xmlns:a16="http://schemas.microsoft.com/office/drawing/2014/main" id="{77200BED-0E15-A9F8-AAF5-530E62A4B39F}"/>
              </a:ext>
            </a:extLst>
          </p:cNvPr>
          <p:cNvPicPr>
            <a:picLocks noChangeAspect="1"/>
          </p:cNvPicPr>
          <p:nvPr/>
        </p:nvPicPr>
        <p:blipFill>
          <a:blip r:embed="rId3"/>
          <a:stretch>
            <a:fillRect/>
          </a:stretch>
        </p:blipFill>
        <p:spPr>
          <a:xfrm>
            <a:off x="719152" y="2620560"/>
            <a:ext cx="10602876" cy="3995900"/>
          </a:xfrm>
          <a:prstGeom prst="rect">
            <a:avLst/>
          </a:prstGeom>
        </p:spPr>
      </p:pic>
    </p:spTree>
    <p:extLst>
      <p:ext uri="{BB962C8B-B14F-4D97-AF65-F5344CB8AC3E}">
        <p14:creationId xmlns:p14="http://schemas.microsoft.com/office/powerpoint/2010/main" val="23264178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1EC58-BBBD-1F39-BCD2-41383967FF59}"/>
              </a:ext>
            </a:extLst>
          </p:cNvPr>
          <p:cNvSpPr>
            <a:spLocks noGrp="1"/>
          </p:cNvSpPr>
          <p:nvPr>
            <p:ph type="title"/>
          </p:nvPr>
        </p:nvSpPr>
        <p:spPr/>
        <p:txBody>
          <a:bodyPr/>
          <a:lstStyle/>
          <a:p>
            <a:r>
              <a:rPr lang="en-US" dirty="0"/>
              <a:t>How to train a perceptron?</a:t>
            </a:r>
            <a:endParaRPr lang="en-HK" dirty="0"/>
          </a:p>
        </p:txBody>
      </p:sp>
      <p:pic>
        <p:nvPicPr>
          <p:cNvPr id="6" name="Content Placeholder 5">
            <a:extLst>
              <a:ext uri="{FF2B5EF4-FFF2-40B4-BE49-F238E27FC236}">
                <a16:creationId xmlns:a16="http://schemas.microsoft.com/office/drawing/2014/main" id="{D833F2D1-E893-1634-8913-F56212A6B105}"/>
              </a:ext>
            </a:extLst>
          </p:cNvPr>
          <p:cNvPicPr>
            <a:picLocks noGrp="1" noChangeAspect="1"/>
          </p:cNvPicPr>
          <p:nvPr>
            <p:ph idx="1"/>
          </p:nvPr>
        </p:nvPicPr>
        <p:blipFill>
          <a:blip r:embed="rId2"/>
          <a:stretch>
            <a:fillRect/>
          </a:stretch>
        </p:blipFill>
        <p:spPr>
          <a:xfrm>
            <a:off x="639340" y="1821801"/>
            <a:ext cx="11107741" cy="2724320"/>
          </a:xfrm>
        </p:spPr>
      </p:pic>
    </p:spTree>
    <p:extLst>
      <p:ext uri="{BB962C8B-B14F-4D97-AF65-F5344CB8AC3E}">
        <p14:creationId xmlns:p14="http://schemas.microsoft.com/office/powerpoint/2010/main" val="8170723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6C3F0-9EFD-7F5C-B71C-081567F519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C394DC-4EC5-14E8-FBB8-6BA420A7BFD4}"/>
              </a:ext>
            </a:extLst>
          </p:cNvPr>
          <p:cNvSpPr>
            <a:spLocks noGrp="1"/>
          </p:cNvSpPr>
          <p:nvPr>
            <p:ph type="title"/>
          </p:nvPr>
        </p:nvSpPr>
        <p:spPr/>
        <p:txBody>
          <a:bodyPr/>
          <a:lstStyle/>
          <a:p>
            <a:r>
              <a:rPr lang="en-US" dirty="0"/>
              <a:t>How to train a perceptron?</a:t>
            </a:r>
            <a:endParaRPr lang="en-HK" dirty="0"/>
          </a:p>
        </p:txBody>
      </p:sp>
      <p:pic>
        <p:nvPicPr>
          <p:cNvPr id="6" name="Content Placeholder 5">
            <a:extLst>
              <a:ext uri="{FF2B5EF4-FFF2-40B4-BE49-F238E27FC236}">
                <a16:creationId xmlns:a16="http://schemas.microsoft.com/office/drawing/2014/main" id="{789A8EB6-3D2B-54EC-2090-2154971AF6D1}"/>
              </a:ext>
            </a:extLst>
          </p:cNvPr>
          <p:cNvPicPr>
            <a:picLocks noGrp="1" noChangeAspect="1"/>
          </p:cNvPicPr>
          <p:nvPr>
            <p:ph idx="1"/>
          </p:nvPr>
        </p:nvPicPr>
        <p:blipFill>
          <a:blip r:embed="rId2"/>
          <a:stretch>
            <a:fillRect/>
          </a:stretch>
        </p:blipFill>
        <p:spPr>
          <a:xfrm>
            <a:off x="639340" y="1821801"/>
            <a:ext cx="11107741" cy="2724320"/>
          </a:xfrm>
        </p:spPr>
      </p:pic>
      <p:sp>
        <p:nvSpPr>
          <p:cNvPr id="3" name="TextBox 2">
            <a:extLst>
              <a:ext uri="{FF2B5EF4-FFF2-40B4-BE49-F238E27FC236}">
                <a16:creationId xmlns:a16="http://schemas.microsoft.com/office/drawing/2014/main" id="{7C891073-0F99-FB44-7A4C-6E82F77B0942}"/>
              </a:ext>
            </a:extLst>
          </p:cNvPr>
          <p:cNvSpPr txBox="1"/>
          <p:nvPr/>
        </p:nvSpPr>
        <p:spPr>
          <a:xfrm>
            <a:off x="6282137" y="5109472"/>
            <a:ext cx="3456267" cy="923330"/>
          </a:xfrm>
          <a:prstGeom prst="rect">
            <a:avLst/>
          </a:prstGeom>
          <a:solidFill>
            <a:srgbClr val="FFFFCC"/>
          </a:solidFill>
        </p:spPr>
        <p:txBody>
          <a:bodyPr wrap="none" rtlCol="0">
            <a:spAutoFit/>
          </a:bodyPr>
          <a:lstStyle/>
          <a:p>
            <a:r>
              <a:rPr lang="en-HK" dirty="0"/>
              <a:t>A very important hyper-parameter,</a:t>
            </a:r>
          </a:p>
          <a:p>
            <a:r>
              <a:rPr lang="en-HK" dirty="0"/>
              <a:t>especially for a training data set</a:t>
            </a:r>
          </a:p>
          <a:p>
            <a:r>
              <a:rPr lang="en-HK" dirty="0"/>
              <a:t>with million of examples.</a:t>
            </a:r>
          </a:p>
        </p:txBody>
      </p:sp>
      <p:cxnSp>
        <p:nvCxnSpPr>
          <p:cNvPr id="5" name="Straight Arrow Connector 4">
            <a:extLst>
              <a:ext uri="{FF2B5EF4-FFF2-40B4-BE49-F238E27FC236}">
                <a16:creationId xmlns:a16="http://schemas.microsoft.com/office/drawing/2014/main" id="{AB9E1B8F-C5CC-0BD1-5C72-D05466ADFC84}"/>
              </a:ext>
            </a:extLst>
          </p:cNvPr>
          <p:cNvCxnSpPr/>
          <p:nvPr/>
        </p:nvCxnSpPr>
        <p:spPr>
          <a:xfrm flipH="1" flipV="1">
            <a:off x="5954070" y="3099188"/>
            <a:ext cx="921380" cy="1982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95740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AA94E1-BC4F-4DC6-AF20-48E52B17FB7D}"/>
              </a:ext>
            </a:extLst>
          </p:cNvPr>
          <p:cNvSpPr>
            <a:spLocks noGrp="1"/>
          </p:cNvSpPr>
          <p:nvPr>
            <p:ph type="title"/>
          </p:nvPr>
        </p:nvSpPr>
        <p:spPr/>
        <p:txBody>
          <a:bodyPr/>
          <a:lstStyle/>
          <a:p>
            <a:r>
              <a:rPr lang="en-US" dirty="0"/>
              <a:t>Deep learning: TensorFlow and </a:t>
            </a:r>
            <a:r>
              <a:rPr lang="en-US" dirty="0" err="1"/>
              <a:t>Keras</a:t>
            </a:r>
            <a:endParaRPr lang="en-HK" dirty="0"/>
          </a:p>
        </p:txBody>
      </p:sp>
      <p:sp>
        <p:nvSpPr>
          <p:cNvPr id="6" name="Content Placeholder 5">
            <a:extLst>
              <a:ext uri="{FF2B5EF4-FFF2-40B4-BE49-F238E27FC236}">
                <a16:creationId xmlns:a16="http://schemas.microsoft.com/office/drawing/2014/main" id="{D9A9E77F-12F0-4FE2-9479-ED1B1CA2C6BB}"/>
              </a:ext>
            </a:extLst>
          </p:cNvPr>
          <p:cNvSpPr>
            <a:spLocks noGrp="1"/>
          </p:cNvSpPr>
          <p:nvPr>
            <p:ph idx="1"/>
          </p:nvPr>
        </p:nvSpPr>
        <p:spPr/>
        <p:txBody>
          <a:bodyPr/>
          <a:lstStyle/>
          <a:p>
            <a:r>
              <a:rPr lang="en-US" dirty="0"/>
              <a:t>TensorFlow is a free software library for machine learning and AI.  It can be used across a range of tasks but focuses on training and inference of </a:t>
            </a:r>
            <a:r>
              <a:rPr lang="en-US" dirty="0">
                <a:solidFill>
                  <a:schemeClr val="accent1"/>
                </a:solidFill>
              </a:rPr>
              <a:t>deep neural networks</a:t>
            </a:r>
            <a:r>
              <a:rPr lang="en-US" dirty="0"/>
              <a:t>.</a:t>
            </a:r>
          </a:p>
          <a:p>
            <a:r>
              <a:rPr lang="en-US" dirty="0"/>
              <a:t>TensorFlow was developed by the Google Brain team.</a:t>
            </a:r>
          </a:p>
          <a:p>
            <a:r>
              <a:rPr lang="en-US" dirty="0" err="1"/>
              <a:t>Keras</a:t>
            </a:r>
            <a:r>
              <a:rPr lang="en-US" dirty="0"/>
              <a:t> is a free software library that provides a Python interface for neural network.  It is commonly used as an interface for the TensorFlow library.</a:t>
            </a:r>
            <a:endParaRPr lang="en-HK" dirty="0"/>
          </a:p>
        </p:txBody>
      </p:sp>
    </p:spTree>
    <p:extLst>
      <p:ext uri="{BB962C8B-B14F-4D97-AF65-F5344CB8AC3E}">
        <p14:creationId xmlns:p14="http://schemas.microsoft.com/office/powerpoint/2010/main" val="41703071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DA25A3-26D3-54C8-16D1-C89BE5CD2E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56ED66-FEFF-8346-C01A-88FF8E46C58A}"/>
              </a:ext>
            </a:extLst>
          </p:cNvPr>
          <p:cNvSpPr>
            <a:spLocks noGrp="1"/>
          </p:cNvSpPr>
          <p:nvPr>
            <p:ph type="title"/>
          </p:nvPr>
        </p:nvSpPr>
        <p:spPr/>
        <p:txBody>
          <a:bodyPr/>
          <a:lstStyle/>
          <a:p>
            <a:r>
              <a:rPr lang="en-HK" dirty="0"/>
              <a:t>Why not </a:t>
            </a:r>
            <a:r>
              <a:rPr lang="en-HK" dirty="0" err="1"/>
              <a:t>Pytorch</a:t>
            </a:r>
            <a:r>
              <a:rPr lang="en-HK" dirty="0"/>
              <a:t>?</a:t>
            </a:r>
          </a:p>
        </p:txBody>
      </p:sp>
      <p:pic>
        <p:nvPicPr>
          <p:cNvPr id="6" name="Picture 5">
            <a:extLst>
              <a:ext uri="{FF2B5EF4-FFF2-40B4-BE49-F238E27FC236}">
                <a16:creationId xmlns:a16="http://schemas.microsoft.com/office/drawing/2014/main" id="{8AB7BBD0-90D8-3C60-AC67-EC133A154045}"/>
              </a:ext>
            </a:extLst>
          </p:cNvPr>
          <p:cNvPicPr>
            <a:picLocks noChangeAspect="1"/>
          </p:cNvPicPr>
          <p:nvPr/>
        </p:nvPicPr>
        <p:blipFill>
          <a:blip r:embed="rId2"/>
          <a:stretch>
            <a:fillRect/>
          </a:stretch>
        </p:blipFill>
        <p:spPr>
          <a:xfrm>
            <a:off x="995241" y="1893066"/>
            <a:ext cx="10789557" cy="1053334"/>
          </a:xfrm>
          <a:prstGeom prst="rect">
            <a:avLst/>
          </a:prstGeom>
        </p:spPr>
      </p:pic>
      <p:pic>
        <p:nvPicPr>
          <p:cNvPr id="10" name="Picture 9">
            <a:extLst>
              <a:ext uri="{FF2B5EF4-FFF2-40B4-BE49-F238E27FC236}">
                <a16:creationId xmlns:a16="http://schemas.microsoft.com/office/drawing/2014/main" id="{BE11E3C9-F0FF-ED36-6D3F-AB13E4EECBA3}"/>
              </a:ext>
            </a:extLst>
          </p:cNvPr>
          <p:cNvPicPr>
            <a:picLocks noChangeAspect="1"/>
          </p:cNvPicPr>
          <p:nvPr/>
        </p:nvPicPr>
        <p:blipFill>
          <a:blip r:embed="rId3"/>
          <a:stretch>
            <a:fillRect/>
          </a:stretch>
        </p:blipFill>
        <p:spPr>
          <a:xfrm>
            <a:off x="995241" y="3473390"/>
            <a:ext cx="3305636" cy="438211"/>
          </a:xfrm>
          <a:prstGeom prst="rect">
            <a:avLst/>
          </a:prstGeom>
        </p:spPr>
      </p:pic>
    </p:spTree>
    <p:extLst>
      <p:ext uri="{BB962C8B-B14F-4D97-AF65-F5344CB8AC3E}">
        <p14:creationId xmlns:p14="http://schemas.microsoft.com/office/powerpoint/2010/main" val="658784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12224-31D0-D787-F404-79193440B884}"/>
              </a:ext>
            </a:extLst>
          </p:cNvPr>
          <p:cNvSpPr>
            <a:spLocks noGrp="1"/>
          </p:cNvSpPr>
          <p:nvPr>
            <p:ph type="title"/>
          </p:nvPr>
        </p:nvSpPr>
        <p:spPr/>
        <p:txBody>
          <a:bodyPr/>
          <a:lstStyle/>
          <a:p>
            <a:r>
              <a:rPr lang="en-HK" dirty="0"/>
              <a:t>Why not </a:t>
            </a:r>
            <a:r>
              <a:rPr lang="en-HK" dirty="0" err="1"/>
              <a:t>Pytorch</a:t>
            </a:r>
            <a:r>
              <a:rPr lang="en-HK" dirty="0"/>
              <a:t>?</a:t>
            </a:r>
          </a:p>
        </p:txBody>
      </p:sp>
      <p:pic>
        <p:nvPicPr>
          <p:cNvPr id="4" name="Content Placeholder 3" descr="A screenshot of a computer program&#10;&#10;Description automatically generated">
            <a:extLst>
              <a:ext uri="{FF2B5EF4-FFF2-40B4-BE49-F238E27FC236}">
                <a16:creationId xmlns:a16="http://schemas.microsoft.com/office/drawing/2014/main" id="{F1241652-9F5C-D416-0C1B-396B50AEB98D}"/>
              </a:ext>
            </a:extLst>
          </p:cNvPr>
          <p:cNvPicPr>
            <a:picLocks noGrp="1" noChangeAspect="1"/>
          </p:cNvPicPr>
          <p:nvPr>
            <p:ph idx="1"/>
          </p:nvPr>
        </p:nvPicPr>
        <p:blipFill>
          <a:blip r:embed="rId2"/>
          <a:stretch>
            <a:fillRect/>
          </a:stretch>
        </p:blipFill>
        <p:spPr>
          <a:xfrm>
            <a:off x="775085" y="2259687"/>
            <a:ext cx="9697716" cy="4099167"/>
          </a:xfrm>
          <a:prstGeom prst="rect">
            <a:avLst/>
          </a:prstGeom>
          <a:ln>
            <a:noFill/>
          </a:ln>
        </p:spPr>
      </p:pic>
      <p:pic>
        <p:nvPicPr>
          <p:cNvPr id="5" name="Picture 4">
            <a:extLst>
              <a:ext uri="{FF2B5EF4-FFF2-40B4-BE49-F238E27FC236}">
                <a16:creationId xmlns:a16="http://schemas.microsoft.com/office/drawing/2014/main" id="{3B66B306-0CFD-9F4B-DEC8-47C03B7872E1}"/>
              </a:ext>
            </a:extLst>
          </p:cNvPr>
          <p:cNvPicPr>
            <a:picLocks noChangeAspect="1"/>
          </p:cNvPicPr>
          <p:nvPr/>
        </p:nvPicPr>
        <p:blipFill>
          <a:blip r:embed="rId3"/>
          <a:stretch>
            <a:fillRect/>
          </a:stretch>
        </p:blipFill>
        <p:spPr>
          <a:xfrm>
            <a:off x="775085" y="1690688"/>
            <a:ext cx="2557753" cy="659578"/>
          </a:xfrm>
          <a:prstGeom prst="rect">
            <a:avLst/>
          </a:prstGeom>
        </p:spPr>
      </p:pic>
    </p:spTree>
    <p:extLst>
      <p:ext uri="{BB962C8B-B14F-4D97-AF65-F5344CB8AC3E}">
        <p14:creationId xmlns:p14="http://schemas.microsoft.com/office/powerpoint/2010/main" val="3809679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597C6-E7B2-4775-A43E-D0E2C8E3B2B3}"/>
              </a:ext>
            </a:extLst>
          </p:cNvPr>
          <p:cNvSpPr>
            <a:spLocks noGrp="1"/>
          </p:cNvSpPr>
          <p:nvPr>
            <p:ph type="ctrTitle"/>
          </p:nvPr>
        </p:nvSpPr>
        <p:spPr/>
        <p:txBody>
          <a:bodyPr/>
          <a:lstStyle/>
          <a:p>
            <a:r>
              <a:rPr lang="en-US" dirty="0"/>
              <a:t>Example: classifying digits</a:t>
            </a:r>
            <a:endParaRPr lang="en-HK" dirty="0"/>
          </a:p>
        </p:txBody>
      </p:sp>
      <p:sp>
        <p:nvSpPr>
          <p:cNvPr id="4" name="Subtitle 3">
            <a:extLst>
              <a:ext uri="{FF2B5EF4-FFF2-40B4-BE49-F238E27FC236}">
                <a16:creationId xmlns:a16="http://schemas.microsoft.com/office/drawing/2014/main" id="{BBF6FA79-81C8-4061-BCB7-370FD9C9A5BE}"/>
              </a:ext>
            </a:extLst>
          </p:cNvPr>
          <p:cNvSpPr>
            <a:spLocks noGrp="1"/>
          </p:cNvSpPr>
          <p:nvPr>
            <p:ph type="subTitle" idx="1"/>
          </p:nvPr>
        </p:nvSpPr>
        <p:spPr/>
        <p:txBody>
          <a:bodyPr/>
          <a:lstStyle/>
          <a:p>
            <a:endParaRPr lang="en-HK"/>
          </a:p>
        </p:txBody>
      </p:sp>
    </p:spTree>
    <p:extLst>
      <p:ext uri="{BB962C8B-B14F-4D97-AF65-F5344CB8AC3E}">
        <p14:creationId xmlns:p14="http://schemas.microsoft.com/office/powerpoint/2010/main" val="557452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04685-86B4-4D28-8665-CA9977A21674}"/>
              </a:ext>
            </a:extLst>
          </p:cNvPr>
          <p:cNvSpPr>
            <a:spLocks noGrp="1"/>
          </p:cNvSpPr>
          <p:nvPr>
            <p:ph type="title"/>
          </p:nvPr>
        </p:nvSpPr>
        <p:spPr/>
        <p:txBody>
          <a:bodyPr>
            <a:normAutofit/>
          </a:bodyPr>
          <a:lstStyle/>
          <a:p>
            <a:r>
              <a:rPr lang="en-US" sz="3200" dirty="0"/>
              <a:t>Deep Learning: Train a neural network for digit classification</a:t>
            </a:r>
            <a:endParaRPr lang="en-HK" sz="3200" dirty="0"/>
          </a:p>
        </p:txBody>
      </p:sp>
      <p:sp>
        <p:nvSpPr>
          <p:cNvPr id="6" name="Content Placeholder 5">
            <a:extLst>
              <a:ext uri="{FF2B5EF4-FFF2-40B4-BE49-F238E27FC236}">
                <a16:creationId xmlns:a16="http://schemas.microsoft.com/office/drawing/2014/main" id="{172C53DD-60ED-43ED-A025-8C13343447CD}"/>
              </a:ext>
            </a:extLst>
          </p:cNvPr>
          <p:cNvSpPr>
            <a:spLocks noGrp="1"/>
          </p:cNvSpPr>
          <p:nvPr>
            <p:ph sz="half" idx="1"/>
          </p:nvPr>
        </p:nvSpPr>
        <p:spPr>
          <a:xfrm>
            <a:off x="838200" y="1825625"/>
            <a:ext cx="6731000" cy="4351338"/>
          </a:xfrm>
        </p:spPr>
        <p:txBody>
          <a:bodyPr/>
          <a:lstStyle/>
          <a:p>
            <a:pPr marL="0" indent="0">
              <a:buNone/>
            </a:pPr>
            <a:r>
              <a:rPr lang="en-US" dirty="0"/>
              <a:t>The MNIST (Modified National Institute of Standards and Technology) dataset for training.</a:t>
            </a:r>
          </a:p>
          <a:p>
            <a:r>
              <a:rPr lang="en-US" dirty="0"/>
              <a:t>It is a large dataset of handwritten digits created in 1998.</a:t>
            </a:r>
          </a:p>
          <a:p>
            <a:r>
              <a:rPr lang="en-US" dirty="0"/>
              <a:t>Over the years, researchers used this dataset to test the accuracy of different ML methods.</a:t>
            </a:r>
          </a:p>
        </p:txBody>
      </p:sp>
      <p:pic>
        <p:nvPicPr>
          <p:cNvPr id="8" name="Picture 7">
            <a:extLst>
              <a:ext uri="{FF2B5EF4-FFF2-40B4-BE49-F238E27FC236}">
                <a16:creationId xmlns:a16="http://schemas.microsoft.com/office/drawing/2014/main" id="{6199B7BE-A3E3-4C38-96A6-0C09ECDF68F6}"/>
              </a:ext>
            </a:extLst>
          </p:cNvPr>
          <p:cNvPicPr>
            <a:picLocks noChangeAspect="1"/>
          </p:cNvPicPr>
          <p:nvPr/>
        </p:nvPicPr>
        <p:blipFill>
          <a:blip r:embed="rId2"/>
          <a:stretch>
            <a:fillRect/>
          </a:stretch>
        </p:blipFill>
        <p:spPr>
          <a:xfrm>
            <a:off x="7818794" y="1825625"/>
            <a:ext cx="3991532" cy="2695951"/>
          </a:xfrm>
          <a:prstGeom prst="rect">
            <a:avLst/>
          </a:prstGeom>
        </p:spPr>
      </p:pic>
    </p:spTree>
    <p:extLst>
      <p:ext uri="{BB962C8B-B14F-4D97-AF65-F5344CB8AC3E}">
        <p14:creationId xmlns:p14="http://schemas.microsoft.com/office/powerpoint/2010/main" val="11898437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EDDAE545-3400-41CC-B03A-61C535E78D07}"/>
              </a:ext>
            </a:extLst>
          </p:cNvPr>
          <p:cNvGrpSpPr/>
          <p:nvPr/>
        </p:nvGrpSpPr>
        <p:grpSpPr>
          <a:xfrm>
            <a:off x="1464125" y="0"/>
            <a:ext cx="8518591" cy="6929120"/>
            <a:chOff x="881498" y="0"/>
            <a:chExt cx="8518591" cy="6929120"/>
          </a:xfrm>
        </p:grpSpPr>
        <p:pic>
          <p:nvPicPr>
            <p:cNvPr id="7" name="Picture 6">
              <a:extLst>
                <a:ext uri="{FF2B5EF4-FFF2-40B4-BE49-F238E27FC236}">
                  <a16:creationId xmlns:a16="http://schemas.microsoft.com/office/drawing/2014/main" id="{0344B189-403F-40AF-89F7-8B57624A5FA9}"/>
                </a:ext>
              </a:extLst>
            </p:cNvPr>
            <p:cNvPicPr>
              <a:picLocks noChangeAspect="1"/>
            </p:cNvPicPr>
            <p:nvPr/>
          </p:nvPicPr>
          <p:blipFill>
            <a:blip r:embed="rId2"/>
            <a:stretch>
              <a:fillRect/>
            </a:stretch>
          </p:blipFill>
          <p:spPr>
            <a:xfrm>
              <a:off x="881498" y="0"/>
              <a:ext cx="7502924" cy="6858000"/>
            </a:xfrm>
            <a:prstGeom prst="rect">
              <a:avLst/>
            </a:prstGeom>
          </p:spPr>
        </p:pic>
        <p:pic>
          <p:nvPicPr>
            <p:cNvPr id="12" name="Picture 11">
              <a:extLst>
                <a:ext uri="{FF2B5EF4-FFF2-40B4-BE49-F238E27FC236}">
                  <a16:creationId xmlns:a16="http://schemas.microsoft.com/office/drawing/2014/main" id="{AD0DF585-7D1C-410F-B8AB-3F76A8D1D26B}"/>
                </a:ext>
              </a:extLst>
            </p:cNvPr>
            <p:cNvPicPr>
              <a:picLocks noChangeAspect="1"/>
            </p:cNvPicPr>
            <p:nvPr/>
          </p:nvPicPr>
          <p:blipFill>
            <a:blip r:embed="rId3"/>
            <a:stretch>
              <a:fillRect/>
            </a:stretch>
          </p:blipFill>
          <p:spPr>
            <a:xfrm>
              <a:off x="8384422" y="0"/>
              <a:ext cx="1015667" cy="6929120"/>
            </a:xfrm>
            <a:prstGeom prst="rect">
              <a:avLst/>
            </a:prstGeom>
          </p:spPr>
        </p:pic>
      </p:grpSp>
    </p:spTree>
    <p:extLst>
      <p:ext uri="{BB962C8B-B14F-4D97-AF65-F5344CB8AC3E}">
        <p14:creationId xmlns:p14="http://schemas.microsoft.com/office/powerpoint/2010/main" val="3622867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A3860-3EC4-8C8B-864E-069600B918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4D3616-7D8E-DBED-1916-0A804DE78332}"/>
              </a:ext>
            </a:extLst>
          </p:cNvPr>
          <p:cNvSpPr>
            <a:spLocks noGrp="1"/>
          </p:cNvSpPr>
          <p:nvPr>
            <p:ph type="title"/>
          </p:nvPr>
        </p:nvSpPr>
        <p:spPr/>
        <p:txBody>
          <a:bodyPr>
            <a:normAutofit/>
          </a:bodyPr>
          <a:lstStyle/>
          <a:p>
            <a:r>
              <a:rPr lang="en-US" dirty="0"/>
              <a:t>Supervised Learning: Classification</a:t>
            </a:r>
          </a:p>
        </p:txBody>
      </p:sp>
      <p:sp>
        <p:nvSpPr>
          <p:cNvPr id="3" name="Content Placeholder 2">
            <a:extLst>
              <a:ext uri="{FF2B5EF4-FFF2-40B4-BE49-F238E27FC236}">
                <a16:creationId xmlns:a16="http://schemas.microsoft.com/office/drawing/2014/main" id="{9F616944-0448-469F-09BA-EF469F2C1B71}"/>
              </a:ext>
            </a:extLst>
          </p:cNvPr>
          <p:cNvSpPr>
            <a:spLocks noGrp="1"/>
          </p:cNvSpPr>
          <p:nvPr>
            <p:ph sz="half" idx="1"/>
          </p:nvPr>
        </p:nvSpPr>
        <p:spPr>
          <a:xfrm>
            <a:off x="838199" y="1825625"/>
            <a:ext cx="5542429" cy="4351338"/>
          </a:xfrm>
        </p:spPr>
        <p:txBody>
          <a:bodyPr>
            <a:normAutofit lnSpcReduction="10000"/>
          </a:bodyPr>
          <a:lstStyle/>
          <a:p>
            <a:r>
              <a:rPr lang="en-US" sz="3200" dirty="0"/>
              <a:t>Every input x is associated with </a:t>
            </a:r>
            <a:r>
              <a:rPr lang="en-US" sz="3200" dirty="0">
                <a:solidFill>
                  <a:srgbClr val="FFC000"/>
                </a:solidFill>
              </a:rPr>
              <a:t>a label y where y is from some categorical data</a:t>
            </a:r>
            <a:r>
              <a:rPr lang="en-US" sz="3200" dirty="0"/>
              <a:t>, i.e., data whose values can be divided into (a small number) of groups.</a:t>
            </a:r>
          </a:p>
          <a:p>
            <a:r>
              <a:rPr lang="en-US" sz="3200" dirty="0"/>
              <a:t>We need to build a model from some training data for predicting the correct label of any given input. </a:t>
            </a:r>
          </a:p>
        </p:txBody>
      </p:sp>
      <p:sp>
        <p:nvSpPr>
          <p:cNvPr id="5" name="Content Placeholder 4">
            <a:extLst>
              <a:ext uri="{FF2B5EF4-FFF2-40B4-BE49-F238E27FC236}">
                <a16:creationId xmlns:a16="http://schemas.microsoft.com/office/drawing/2014/main" id="{F1CAC1A9-EBD0-CA13-48B0-AF7C0BFE08A9}"/>
              </a:ext>
            </a:extLst>
          </p:cNvPr>
          <p:cNvSpPr>
            <a:spLocks noGrp="1"/>
          </p:cNvSpPr>
          <p:nvPr>
            <p:ph sz="half" idx="2"/>
          </p:nvPr>
        </p:nvSpPr>
        <p:spPr>
          <a:xfrm>
            <a:off x="6646653" y="1825625"/>
            <a:ext cx="5181600" cy="4351338"/>
          </a:xfrm>
        </p:spPr>
        <p:txBody>
          <a:bodyPr>
            <a:normAutofit lnSpcReduction="10000"/>
          </a:bodyPr>
          <a:lstStyle/>
          <a:p>
            <a:pPr marL="0" indent="0">
              <a:buNone/>
            </a:pPr>
            <a:r>
              <a:rPr lang="en-US" sz="2800" dirty="0"/>
              <a:t>An example</a:t>
            </a:r>
          </a:p>
          <a:p>
            <a:endParaRPr lang="en-HK" dirty="0"/>
          </a:p>
        </p:txBody>
      </p:sp>
      <p:sp>
        <p:nvSpPr>
          <p:cNvPr id="4" name="Slide Number Placeholder 3">
            <a:extLst>
              <a:ext uri="{FF2B5EF4-FFF2-40B4-BE49-F238E27FC236}">
                <a16:creationId xmlns:a16="http://schemas.microsoft.com/office/drawing/2014/main" id="{A4D5746D-38EC-0804-B5CF-9DA79E418F04}"/>
              </a:ext>
            </a:extLst>
          </p:cNvPr>
          <p:cNvSpPr>
            <a:spLocks noGrp="1"/>
          </p:cNvSpPr>
          <p:nvPr>
            <p:ph type="sldNum" sz="quarter" idx="12"/>
          </p:nvPr>
        </p:nvSpPr>
        <p:spPr>
          <a:xfrm>
            <a:off x="9085053" y="6353175"/>
            <a:ext cx="2743200" cy="365125"/>
          </a:xfrm>
        </p:spPr>
        <p:txBody>
          <a:bodyPr/>
          <a:lstStyle/>
          <a:p>
            <a:fld id="{4D293FED-3968-494D-9506-17D4A14AF90C}" type="slidenum">
              <a:rPr lang="en-US" smtClean="0"/>
              <a:t>6</a:t>
            </a:fld>
            <a:endParaRPr lang="en-US" dirty="0"/>
          </a:p>
        </p:txBody>
      </p:sp>
      <p:graphicFrame>
        <p:nvGraphicFramePr>
          <p:cNvPr id="7" name="Table 6">
            <a:extLst>
              <a:ext uri="{FF2B5EF4-FFF2-40B4-BE49-F238E27FC236}">
                <a16:creationId xmlns:a16="http://schemas.microsoft.com/office/drawing/2014/main" id="{C8A8DA94-9193-3C6A-2019-915380CDBEA8}"/>
              </a:ext>
            </a:extLst>
          </p:cNvPr>
          <p:cNvGraphicFramePr>
            <a:graphicFrameLocks noGrp="1"/>
          </p:cNvGraphicFramePr>
          <p:nvPr>
            <p:extLst>
              <p:ext uri="{D42A27DB-BD31-4B8C-83A1-F6EECF244321}">
                <p14:modId xmlns:p14="http://schemas.microsoft.com/office/powerpoint/2010/main" val="977846076"/>
              </p:ext>
            </p:extLst>
          </p:nvPr>
        </p:nvGraphicFramePr>
        <p:xfrm>
          <a:off x="7020978" y="2505051"/>
          <a:ext cx="3637126" cy="3017520"/>
        </p:xfrm>
        <a:graphic>
          <a:graphicData uri="http://schemas.openxmlformats.org/drawingml/2006/table">
            <a:tbl>
              <a:tblPr firstRow="1" bandRow="1">
                <a:tableStyleId>{7DF18680-E054-41AD-8BC1-D1AEF772440D}</a:tableStyleId>
              </a:tblPr>
              <a:tblGrid>
                <a:gridCol w="823384">
                  <a:extLst>
                    <a:ext uri="{9D8B030D-6E8A-4147-A177-3AD203B41FA5}">
                      <a16:colId xmlns:a16="http://schemas.microsoft.com/office/drawing/2014/main" val="20000"/>
                    </a:ext>
                  </a:extLst>
                </a:gridCol>
                <a:gridCol w="823384">
                  <a:extLst>
                    <a:ext uri="{9D8B030D-6E8A-4147-A177-3AD203B41FA5}">
                      <a16:colId xmlns:a16="http://schemas.microsoft.com/office/drawing/2014/main" val="20001"/>
                    </a:ext>
                  </a:extLst>
                </a:gridCol>
                <a:gridCol w="1166974">
                  <a:extLst>
                    <a:ext uri="{9D8B030D-6E8A-4147-A177-3AD203B41FA5}">
                      <a16:colId xmlns:a16="http://schemas.microsoft.com/office/drawing/2014/main" val="20002"/>
                    </a:ext>
                  </a:extLst>
                </a:gridCol>
                <a:gridCol w="823384">
                  <a:extLst>
                    <a:ext uri="{9D8B030D-6E8A-4147-A177-3AD203B41FA5}">
                      <a16:colId xmlns:a16="http://schemas.microsoft.com/office/drawing/2014/main" val="20003"/>
                    </a:ext>
                  </a:extLst>
                </a:gridCol>
              </a:tblGrid>
              <a:tr h="334624">
                <a:tc>
                  <a:txBody>
                    <a:bodyPr/>
                    <a:lstStyle/>
                    <a:p>
                      <a:pPr algn="ctr"/>
                      <a:r>
                        <a:rPr lang="en-US" sz="1600" dirty="0"/>
                        <a:t>Item</a:t>
                      </a:r>
                    </a:p>
                  </a:txBody>
                  <a:tcPr/>
                </a:tc>
                <a:tc>
                  <a:txBody>
                    <a:bodyPr/>
                    <a:lstStyle/>
                    <a:p>
                      <a:pPr algn="ctr"/>
                      <a:r>
                        <a:rPr lang="en-US" sz="1600" dirty="0"/>
                        <a:t>Color</a:t>
                      </a:r>
                    </a:p>
                  </a:txBody>
                  <a:tcPr/>
                </a:tc>
                <a:tc>
                  <a:txBody>
                    <a:bodyPr/>
                    <a:lstStyle/>
                    <a:p>
                      <a:pPr algn="ctr"/>
                      <a:r>
                        <a:rPr lang="en-US" sz="1600" dirty="0"/>
                        <a:t>Shape</a:t>
                      </a:r>
                    </a:p>
                  </a:txBody>
                  <a:tcPr/>
                </a:tc>
                <a:tc>
                  <a:txBody>
                    <a:bodyPr/>
                    <a:lstStyle/>
                    <a:p>
                      <a:pPr algn="ctr"/>
                      <a:r>
                        <a:rPr lang="en-US" sz="1600" dirty="0">
                          <a:solidFill>
                            <a:srgbClr val="FF0000"/>
                          </a:solidFill>
                        </a:rPr>
                        <a:t>Label</a:t>
                      </a:r>
                    </a:p>
                  </a:txBody>
                  <a:tcPr>
                    <a:solidFill>
                      <a:schemeClr val="accent4">
                        <a:lumMod val="20000"/>
                        <a:lumOff val="80000"/>
                      </a:schemeClr>
                    </a:solidFill>
                  </a:tcPr>
                </a:tc>
                <a:extLst>
                  <a:ext uri="{0D108BD9-81ED-4DB2-BD59-A6C34878D82A}">
                    <a16:rowId xmlns:a16="http://schemas.microsoft.com/office/drawing/2014/main" val="10000"/>
                  </a:ext>
                </a:extLst>
              </a:tr>
              <a:tr h="334624">
                <a:tc gridSpan="4">
                  <a:txBody>
                    <a:bodyPr/>
                    <a:lstStyle/>
                    <a:p>
                      <a:pPr algn="l"/>
                      <a:r>
                        <a:rPr lang="en-US" sz="1600" dirty="0"/>
                        <a:t>Training data</a:t>
                      </a:r>
                    </a:p>
                  </a:txBody>
                  <a:tcPr/>
                </a:tc>
                <a:tc hMerge="1">
                  <a:txBody>
                    <a:bodyPr/>
                    <a:lstStyle/>
                    <a:p>
                      <a:pPr algn="ctr"/>
                      <a:endParaRPr lang="en-US" sz="1600" dirty="0"/>
                    </a:p>
                  </a:txBody>
                  <a:tcPr/>
                </a:tc>
                <a:tc hMerge="1">
                  <a:txBody>
                    <a:bodyPr/>
                    <a:lstStyle/>
                    <a:p>
                      <a:pPr algn="ctr"/>
                      <a:endParaRPr lang="en-US" sz="1600" dirty="0"/>
                    </a:p>
                  </a:txBody>
                  <a:tcPr/>
                </a:tc>
                <a:tc hMerge="1">
                  <a:txBody>
                    <a:bodyPr/>
                    <a:lstStyle/>
                    <a:p>
                      <a:pPr algn="ctr"/>
                      <a:endParaRPr lang="en-US" sz="1600" dirty="0">
                        <a:solidFill>
                          <a:srgbClr val="FF0000"/>
                        </a:solidFill>
                      </a:endParaRPr>
                    </a:p>
                  </a:txBody>
                  <a:tcPr>
                    <a:solidFill>
                      <a:schemeClr val="accent4">
                        <a:lumMod val="20000"/>
                        <a:lumOff val="80000"/>
                      </a:schemeClr>
                    </a:solidFill>
                  </a:tcPr>
                </a:tc>
                <a:extLst>
                  <a:ext uri="{0D108BD9-81ED-4DB2-BD59-A6C34878D82A}">
                    <a16:rowId xmlns:a16="http://schemas.microsoft.com/office/drawing/2014/main" val="4094830275"/>
                  </a:ext>
                </a:extLst>
              </a:tr>
              <a:tr h="334624">
                <a:tc>
                  <a:txBody>
                    <a:bodyPr/>
                    <a:lstStyle/>
                    <a:p>
                      <a:pPr algn="ctr"/>
                      <a:r>
                        <a:rPr lang="en-US" sz="1600" dirty="0"/>
                        <a:t>1</a:t>
                      </a:r>
                    </a:p>
                  </a:txBody>
                  <a:tcPr/>
                </a:tc>
                <a:tc>
                  <a:txBody>
                    <a:bodyPr/>
                    <a:lstStyle/>
                    <a:p>
                      <a:endParaRPr lang="en-US" sz="1600" dirty="0"/>
                    </a:p>
                  </a:txBody>
                  <a:tcPr>
                    <a:solidFill>
                      <a:srgbClr val="FF2121"/>
                    </a:solidFill>
                  </a:tcPr>
                </a:tc>
                <a:tc>
                  <a:txBody>
                    <a:bodyPr/>
                    <a:lstStyle/>
                    <a:p>
                      <a:pPr algn="ctr"/>
                      <a:r>
                        <a:rPr lang="en-US" sz="1600" dirty="0"/>
                        <a:t>small round</a:t>
                      </a:r>
                    </a:p>
                  </a:txBody>
                  <a:tcPr/>
                </a:tc>
                <a:tc>
                  <a:txBody>
                    <a:bodyPr/>
                    <a:lstStyle/>
                    <a:p>
                      <a:pPr algn="ctr"/>
                      <a:r>
                        <a:rPr lang="en-US" sz="1600" dirty="0"/>
                        <a:t>Apple</a:t>
                      </a:r>
                    </a:p>
                  </a:txBody>
                  <a:tcPr>
                    <a:solidFill>
                      <a:schemeClr val="accent4">
                        <a:lumMod val="20000"/>
                        <a:lumOff val="80000"/>
                      </a:schemeClr>
                    </a:solidFill>
                  </a:tcPr>
                </a:tc>
                <a:extLst>
                  <a:ext uri="{0D108BD9-81ED-4DB2-BD59-A6C34878D82A}">
                    <a16:rowId xmlns:a16="http://schemas.microsoft.com/office/drawing/2014/main" val="10001"/>
                  </a:ext>
                </a:extLst>
              </a:tr>
              <a:tr h="334624">
                <a:tc>
                  <a:txBody>
                    <a:bodyPr/>
                    <a:lstStyle/>
                    <a:p>
                      <a:pPr algn="ctr"/>
                      <a:r>
                        <a:rPr lang="en-US" sz="1600" dirty="0"/>
                        <a:t>2</a:t>
                      </a:r>
                    </a:p>
                  </a:txBody>
                  <a:tcPr/>
                </a:tc>
                <a:tc>
                  <a:txBody>
                    <a:bodyPr/>
                    <a:lstStyle/>
                    <a:p>
                      <a:endParaRPr lang="en-US" sz="1600" dirty="0"/>
                    </a:p>
                  </a:txBody>
                  <a:tcPr>
                    <a:solidFill>
                      <a:srgbClr val="FFFF00"/>
                    </a:solidFill>
                  </a:tcPr>
                </a:tc>
                <a:tc>
                  <a:txBody>
                    <a:bodyPr/>
                    <a:lstStyle/>
                    <a:p>
                      <a:pPr algn="ctr"/>
                      <a:r>
                        <a:rPr lang="en-US" sz="1600" dirty="0"/>
                        <a:t>big oval</a:t>
                      </a:r>
                    </a:p>
                  </a:txBody>
                  <a:tcPr/>
                </a:tc>
                <a:tc>
                  <a:txBody>
                    <a:bodyPr/>
                    <a:lstStyle/>
                    <a:p>
                      <a:pPr algn="ctr"/>
                      <a:r>
                        <a:rPr lang="en-US" sz="1600" dirty="0"/>
                        <a:t>Pear</a:t>
                      </a:r>
                    </a:p>
                  </a:txBody>
                  <a:tcPr>
                    <a:solidFill>
                      <a:schemeClr val="accent4">
                        <a:lumMod val="20000"/>
                        <a:lumOff val="80000"/>
                      </a:schemeClr>
                    </a:solidFill>
                  </a:tcPr>
                </a:tc>
                <a:extLst>
                  <a:ext uri="{0D108BD9-81ED-4DB2-BD59-A6C34878D82A}">
                    <a16:rowId xmlns:a16="http://schemas.microsoft.com/office/drawing/2014/main" val="10002"/>
                  </a:ext>
                </a:extLst>
              </a:tr>
              <a:tr h="334624">
                <a:tc>
                  <a:txBody>
                    <a:bodyPr/>
                    <a:lstStyle/>
                    <a:p>
                      <a:pPr algn="ctr"/>
                      <a:r>
                        <a:rPr lang="en-US" sz="1600" dirty="0"/>
                        <a:t>3</a:t>
                      </a:r>
                    </a:p>
                  </a:txBody>
                  <a:tcPr/>
                </a:tc>
                <a:tc>
                  <a:txBody>
                    <a:bodyPr/>
                    <a:lstStyle/>
                    <a:p>
                      <a:endParaRPr lang="en-US" sz="1600" dirty="0">
                        <a:solidFill>
                          <a:srgbClr val="92D050"/>
                        </a:solidFill>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small round</a:t>
                      </a:r>
                    </a:p>
                  </a:txBody>
                  <a:tcPr/>
                </a:tc>
                <a:tc>
                  <a:txBody>
                    <a:bodyPr/>
                    <a:lstStyle/>
                    <a:p>
                      <a:pPr algn="ctr"/>
                      <a:r>
                        <a:rPr lang="en-US" sz="1600" dirty="0"/>
                        <a:t>Apple</a:t>
                      </a:r>
                    </a:p>
                  </a:txBody>
                  <a:tcPr>
                    <a:solidFill>
                      <a:schemeClr val="accent4">
                        <a:lumMod val="20000"/>
                        <a:lumOff val="80000"/>
                      </a:schemeClr>
                    </a:solidFill>
                  </a:tcPr>
                </a:tc>
                <a:extLst>
                  <a:ext uri="{0D108BD9-81ED-4DB2-BD59-A6C34878D82A}">
                    <a16:rowId xmlns:a16="http://schemas.microsoft.com/office/drawing/2014/main" val="10003"/>
                  </a:ext>
                </a:extLst>
              </a:tr>
              <a:tr h="334624">
                <a:tc>
                  <a:txBody>
                    <a:bodyPr/>
                    <a:lstStyle/>
                    <a:p>
                      <a:pPr algn="ctr"/>
                      <a:r>
                        <a:rPr lang="en-US" sz="1600" dirty="0"/>
                        <a:t>4</a:t>
                      </a:r>
                    </a:p>
                  </a:txBody>
                  <a:tcPr/>
                </a:tc>
                <a:tc>
                  <a:txBody>
                    <a:bodyPr/>
                    <a:lstStyle/>
                    <a:p>
                      <a:endParaRPr lang="en-US" sz="1600" dirty="0"/>
                    </a:p>
                  </a:txBody>
                  <a:tcPr>
                    <a:solidFill>
                      <a:srgbClr val="FF2121"/>
                    </a:solidFill>
                  </a:tcPr>
                </a:tc>
                <a:tc>
                  <a:txBody>
                    <a:bodyPr/>
                    <a:lstStyle/>
                    <a:p>
                      <a:pPr algn="ctr"/>
                      <a:r>
                        <a:rPr lang="en-US" sz="1600" dirty="0"/>
                        <a:t>big round</a:t>
                      </a:r>
                    </a:p>
                  </a:txBody>
                  <a:tcPr/>
                </a:tc>
                <a:tc>
                  <a:txBody>
                    <a:bodyPr/>
                    <a:lstStyle/>
                    <a:p>
                      <a:pPr algn="ctr"/>
                      <a:r>
                        <a:rPr lang="en-US" sz="1600" dirty="0"/>
                        <a:t>Apple</a:t>
                      </a:r>
                    </a:p>
                  </a:txBody>
                  <a:tcPr>
                    <a:solidFill>
                      <a:schemeClr val="accent4">
                        <a:lumMod val="20000"/>
                        <a:lumOff val="80000"/>
                      </a:schemeClr>
                    </a:solidFill>
                  </a:tcPr>
                </a:tc>
                <a:extLst>
                  <a:ext uri="{0D108BD9-81ED-4DB2-BD59-A6C34878D82A}">
                    <a16:rowId xmlns:a16="http://schemas.microsoft.com/office/drawing/2014/main" val="10004"/>
                  </a:ext>
                </a:extLst>
              </a:tr>
              <a:tr h="334624">
                <a:tc>
                  <a:txBody>
                    <a:bodyPr/>
                    <a:lstStyle/>
                    <a:p>
                      <a:pPr algn="ctr"/>
                      <a:r>
                        <a:rPr lang="en-US" sz="1600" dirty="0"/>
                        <a:t>:</a:t>
                      </a:r>
                    </a:p>
                  </a:txBody>
                  <a:tcPr/>
                </a:tc>
                <a:tc>
                  <a:txBody>
                    <a:bodyPr/>
                    <a:lstStyle/>
                    <a:p>
                      <a:pPr algn="ctr"/>
                      <a:r>
                        <a:rPr lang="en-US" sz="1600" dirty="0"/>
                        <a:t>:</a:t>
                      </a:r>
                    </a:p>
                  </a:txBody>
                  <a:tcPr/>
                </a:tc>
                <a:tc>
                  <a:txBody>
                    <a:bodyPr/>
                    <a:lstStyle/>
                    <a:p>
                      <a:pPr algn="ctr"/>
                      <a:r>
                        <a:rPr lang="en-US" sz="1600" dirty="0"/>
                        <a:t>:</a:t>
                      </a:r>
                    </a:p>
                  </a:txBody>
                  <a:tcPr/>
                </a:tc>
                <a:tc>
                  <a:txBody>
                    <a:bodyPr/>
                    <a:lstStyle/>
                    <a:p>
                      <a:pPr algn="ctr"/>
                      <a:r>
                        <a:rPr lang="en-US" sz="1600" dirty="0"/>
                        <a:t>:</a:t>
                      </a:r>
                    </a:p>
                  </a:txBody>
                  <a:tcPr>
                    <a:solidFill>
                      <a:schemeClr val="accent4">
                        <a:lumMod val="20000"/>
                        <a:lumOff val="80000"/>
                      </a:schemeClr>
                    </a:solidFill>
                  </a:tcPr>
                </a:tc>
                <a:extLst>
                  <a:ext uri="{0D108BD9-81ED-4DB2-BD59-A6C34878D82A}">
                    <a16:rowId xmlns:a16="http://schemas.microsoft.com/office/drawing/2014/main" val="10005"/>
                  </a:ext>
                </a:extLst>
              </a:tr>
              <a:tr h="334624">
                <a:tc gridSpan="4">
                  <a:txBody>
                    <a:bodyPr/>
                    <a:lstStyle/>
                    <a:p>
                      <a:pPr algn="l"/>
                      <a:r>
                        <a:rPr lang="en-US" sz="1600" dirty="0"/>
                        <a:t>New data</a:t>
                      </a:r>
                    </a:p>
                  </a:txBody>
                  <a:tcPr/>
                </a:tc>
                <a:tc hMerge="1">
                  <a:txBody>
                    <a:bodyPr/>
                    <a:lstStyle/>
                    <a:p>
                      <a:pPr algn="ctr"/>
                      <a:endParaRPr lang="en-US" sz="1600" dirty="0"/>
                    </a:p>
                  </a:txBody>
                  <a:tcPr/>
                </a:tc>
                <a:tc hMerge="1">
                  <a:txBody>
                    <a:bodyPr/>
                    <a:lstStyle/>
                    <a:p>
                      <a:pPr algn="ctr"/>
                      <a:endParaRPr lang="en-US" sz="1600" dirty="0"/>
                    </a:p>
                  </a:txBody>
                  <a:tcPr/>
                </a:tc>
                <a:tc hMerge="1">
                  <a:txBody>
                    <a:bodyPr/>
                    <a:lstStyle/>
                    <a:p>
                      <a:pPr algn="ctr"/>
                      <a:endParaRPr lang="en-US" sz="1600" dirty="0"/>
                    </a:p>
                  </a:txBody>
                  <a:tcPr>
                    <a:solidFill>
                      <a:schemeClr val="accent4">
                        <a:lumMod val="20000"/>
                        <a:lumOff val="80000"/>
                      </a:schemeClr>
                    </a:solidFill>
                  </a:tcPr>
                </a:tc>
                <a:extLst>
                  <a:ext uri="{0D108BD9-81ED-4DB2-BD59-A6C34878D82A}">
                    <a16:rowId xmlns:a16="http://schemas.microsoft.com/office/drawing/2014/main" val="10006"/>
                  </a:ext>
                </a:extLst>
              </a:tr>
              <a:tr h="334624">
                <a:tc>
                  <a:txBody>
                    <a:bodyPr/>
                    <a:lstStyle/>
                    <a:p>
                      <a:pPr algn="ctr"/>
                      <a:endParaRPr lang="en-US" sz="1600" dirty="0"/>
                    </a:p>
                  </a:txBody>
                  <a:tcPr/>
                </a:tc>
                <a:tc>
                  <a:txBody>
                    <a:bodyPr/>
                    <a:lstStyle/>
                    <a:p>
                      <a:endParaRPr lang="en-US" sz="1600" dirty="0"/>
                    </a:p>
                  </a:txBody>
                  <a:tcPr>
                    <a:solidFill>
                      <a:srgbClr val="92D050"/>
                    </a:solidFill>
                  </a:tcPr>
                </a:tc>
                <a:tc>
                  <a:txBody>
                    <a:bodyPr/>
                    <a:lstStyle/>
                    <a:p>
                      <a:pPr algn="ctr"/>
                      <a:r>
                        <a:rPr lang="en-US" sz="1600" dirty="0"/>
                        <a:t>big oval</a:t>
                      </a:r>
                    </a:p>
                  </a:txBody>
                  <a:tcPr/>
                </a:tc>
                <a:tc>
                  <a:txBody>
                    <a:bodyPr/>
                    <a:lstStyle/>
                    <a:p>
                      <a:pPr algn="ctr"/>
                      <a:r>
                        <a:rPr lang="en-US" sz="1600" dirty="0"/>
                        <a:t>?</a:t>
                      </a:r>
                    </a:p>
                  </a:txBody>
                  <a:tcPr>
                    <a:solidFill>
                      <a:schemeClr val="accent4">
                        <a:lumMod val="20000"/>
                        <a:lumOff val="80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988631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04685-86B4-4D28-8665-CA9977A21674}"/>
              </a:ext>
            </a:extLst>
          </p:cNvPr>
          <p:cNvSpPr>
            <a:spLocks noGrp="1"/>
          </p:cNvSpPr>
          <p:nvPr>
            <p:ph type="title"/>
          </p:nvPr>
        </p:nvSpPr>
        <p:spPr/>
        <p:txBody>
          <a:bodyPr>
            <a:normAutofit/>
          </a:bodyPr>
          <a:lstStyle/>
          <a:p>
            <a:r>
              <a:rPr lang="en-US" sz="3200" dirty="0"/>
              <a:t>Deep Learning: Train a neural network for digit classification</a:t>
            </a:r>
            <a:endParaRPr lang="en-HK" sz="3200" dirty="0"/>
          </a:p>
        </p:txBody>
      </p:sp>
      <p:pic>
        <p:nvPicPr>
          <p:cNvPr id="6" name="Picture 5"/>
          <p:cNvPicPr>
            <a:picLocks noChangeAspect="1"/>
          </p:cNvPicPr>
          <p:nvPr/>
        </p:nvPicPr>
        <p:blipFill>
          <a:blip r:embed="rId2"/>
          <a:stretch>
            <a:fillRect/>
          </a:stretch>
        </p:blipFill>
        <p:spPr>
          <a:xfrm>
            <a:off x="838200" y="1286404"/>
            <a:ext cx="7680494" cy="5080942"/>
          </a:xfrm>
          <a:prstGeom prst="rect">
            <a:avLst/>
          </a:prstGeom>
        </p:spPr>
      </p:pic>
      <p:pic>
        <p:nvPicPr>
          <p:cNvPr id="7" name="Picture 6">
            <a:extLst>
              <a:ext uri="{FF2B5EF4-FFF2-40B4-BE49-F238E27FC236}">
                <a16:creationId xmlns:a16="http://schemas.microsoft.com/office/drawing/2014/main" id="{12DFDC30-613A-59BF-6A3A-CAFA238ED05A}"/>
              </a:ext>
            </a:extLst>
          </p:cNvPr>
          <p:cNvPicPr>
            <a:picLocks noChangeAspect="1"/>
          </p:cNvPicPr>
          <p:nvPr/>
        </p:nvPicPr>
        <p:blipFill>
          <a:blip r:embed="rId3"/>
          <a:stretch>
            <a:fillRect/>
          </a:stretch>
        </p:blipFill>
        <p:spPr>
          <a:xfrm>
            <a:off x="1248150" y="1401593"/>
            <a:ext cx="4557033" cy="1210374"/>
          </a:xfrm>
          <a:prstGeom prst="rect">
            <a:avLst/>
          </a:prstGeom>
        </p:spPr>
      </p:pic>
    </p:spTree>
    <p:extLst>
      <p:ext uri="{BB962C8B-B14F-4D97-AF65-F5344CB8AC3E}">
        <p14:creationId xmlns:p14="http://schemas.microsoft.com/office/powerpoint/2010/main" val="40721716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04685-86B4-4D28-8665-CA9977A21674}"/>
              </a:ext>
            </a:extLst>
          </p:cNvPr>
          <p:cNvSpPr>
            <a:spLocks noGrp="1"/>
          </p:cNvSpPr>
          <p:nvPr>
            <p:ph type="title"/>
          </p:nvPr>
        </p:nvSpPr>
        <p:spPr/>
        <p:txBody>
          <a:bodyPr>
            <a:normAutofit/>
          </a:bodyPr>
          <a:lstStyle/>
          <a:p>
            <a:r>
              <a:rPr lang="en-US" sz="3200" dirty="0"/>
              <a:t>Deep Learning: Train a neural network for digit classification</a:t>
            </a:r>
            <a:endParaRPr lang="en-HK" sz="3200" dirty="0"/>
          </a:p>
        </p:txBody>
      </p:sp>
      <p:pic>
        <p:nvPicPr>
          <p:cNvPr id="6" name="Picture 5"/>
          <p:cNvPicPr>
            <a:picLocks noChangeAspect="1"/>
          </p:cNvPicPr>
          <p:nvPr/>
        </p:nvPicPr>
        <p:blipFill>
          <a:blip r:embed="rId2"/>
          <a:stretch>
            <a:fillRect/>
          </a:stretch>
        </p:blipFill>
        <p:spPr>
          <a:xfrm>
            <a:off x="838200" y="1286404"/>
            <a:ext cx="7680494" cy="5080942"/>
          </a:xfrm>
          <a:prstGeom prst="rect">
            <a:avLst/>
          </a:prstGeom>
        </p:spPr>
      </p:pic>
      <p:pic>
        <p:nvPicPr>
          <p:cNvPr id="4" name="Picture 3"/>
          <p:cNvPicPr>
            <a:picLocks noChangeAspect="1"/>
          </p:cNvPicPr>
          <p:nvPr/>
        </p:nvPicPr>
        <p:blipFill>
          <a:blip r:embed="rId3"/>
          <a:stretch>
            <a:fillRect/>
          </a:stretch>
        </p:blipFill>
        <p:spPr>
          <a:xfrm>
            <a:off x="6779665" y="1564765"/>
            <a:ext cx="5087060" cy="2943636"/>
          </a:xfrm>
          <a:prstGeom prst="rect">
            <a:avLst/>
          </a:prstGeom>
        </p:spPr>
      </p:pic>
      <p:sp>
        <p:nvSpPr>
          <p:cNvPr id="3" name="Rectangle 2">
            <a:extLst>
              <a:ext uri="{FF2B5EF4-FFF2-40B4-BE49-F238E27FC236}">
                <a16:creationId xmlns:a16="http://schemas.microsoft.com/office/drawing/2014/main" id="{58DD7FE4-A030-52DE-B29D-E618E4A99A6F}"/>
              </a:ext>
            </a:extLst>
          </p:cNvPr>
          <p:cNvSpPr/>
          <p:nvPr/>
        </p:nvSpPr>
        <p:spPr>
          <a:xfrm>
            <a:off x="838200" y="4754880"/>
            <a:ext cx="7680494" cy="98552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5" name="Picture 4">
            <a:extLst>
              <a:ext uri="{FF2B5EF4-FFF2-40B4-BE49-F238E27FC236}">
                <a16:creationId xmlns:a16="http://schemas.microsoft.com/office/drawing/2014/main" id="{FA1A0375-A4F2-EAC2-D520-AA0A66255F56}"/>
              </a:ext>
            </a:extLst>
          </p:cNvPr>
          <p:cNvPicPr>
            <a:picLocks noChangeAspect="1"/>
          </p:cNvPicPr>
          <p:nvPr/>
        </p:nvPicPr>
        <p:blipFill>
          <a:blip r:embed="rId4"/>
          <a:stretch>
            <a:fillRect/>
          </a:stretch>
        </p:blipFill>
        <p:spPr>
          <a:xfrm>
            <a:off x="1248150" y="1401593"/>
            <a:ext cx="4557033" cy="1210374"/>
          </a:xfrm>
          <a:prstGeom prst="rect">
            <a:avLst/>
          </a:prstGeom>
        </p:spPr>
      </p:pic>
      <p:sp>
        <p:nvSpPr>
          <p:cNvPr id="38" name="Oval 37">
            <a:extLst>
              <a:ext uri="{FF2B5EF4-FFF2-40B4-BE49-F238E27FC236}">
                <a16:creationId xmlns:a16="http://schemas.microsoft.com/office/drawing/2014/main" id="{21F0AE16-0FA1-0A45-BC17-6A13E91137CF}"/>
              </a:ext>
            </a:extLst>
          </p:cNvPr>
          <p:cNvSpPr/>
          <p:nvPr/>
        </p:nvSpPr>
        <p:spPr>
          <a:xfrm>
            <a:off x="9907416" y="3331238"/>
            <a:ext cx="390293" cy="467941"/>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B7C3A671-E227-6C46-7ECA-1CD90ADB7D28}"/>
              </a:ext>
            </a:extLst>
          </p:cNvPr>
          <p:cNvSpPr/>
          <p:nvPr/>
        </p:nvSpPr>
        <p:spPr>
          <a:xfrm>
            <a:off x="9929583" y="2706932"/>
            <a:ext cx="390293" cy="467941"/>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5EC1628-FE55-EFF3-5984-DE045A15FFFF}"/>
              </a:ext>
            </a:extLst>
          </p:cNvPr>
          <p:cNvSpPr/>
          <p:nvPr/>
        </p:nvSpPr>
        <p:spPr>
          <a:xfrm>
            <a:off x="9907416" y="2134255"/>
            <a:ext cx="390293" cy="467941"/>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04024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04685-86B4-4D28-8665-CA9977A21674}"/>
              </a:ext>
            </a:extLst>
          </p:cNvPr>
          <p:cNvSpPr>
            <a:spLocks noGrp="1"/>
          </p:cNvSpPr>
          <p:nvPr>
            <p:ph type="title"/>
          </p:nvPr>
        </p:nvSpPr>
        <p:spPr/>
        <p:txBody>
          <a:bodyPr>
            <a:normAutofit/>
          </a:bodyPr>
          <a:lstStyle/>
          <a:p>
            <a:r>
              <a:rPr lang="en-US" sz="3200" dirty="0"/>
              <a:t>Deep Learning: Train a neural network for digit classification</a:t>
            </a:r>
            <a:endParaRPr lang="en-HK" sz="3200" dirty="0"/>
          </a:p>
        </p:txBody>
      </p:sp>
      <p:pic>
        <p:nvPicPr>
          <p:cNvPr id="6" name="Picture 5"/>
          <p:cNvPicPr>
            <a:picLocks noChangeAspect="1"/>
          </p:cNvPicPr>
          <p:nvPr/>
        </p:nvPicPr>
        <p:blipFill>
          <a:blip r:embed="rId2"/>
          <a:stretch>
            <a:fillRect/>
          </a:stretch>
        </p:blipFill>
        <p:spPr>
          <a:xfrm>
            <a:off x="838200" y="1286404"/>
            <a:ext cx="7680494" cy="5080942"/>
          </a:xfrm>
          <a:prstGeom prst="rect">
            <a:avLst/>
          </a:prstGeom>
        </p:spPr>
      </p:pic>
      <p:pic>
        <p:nvPicPr>
          <p:cNvPr id="4" name="Picture 3"/>
          <p:cNvPicPr>
            <a:picLocks noChangeAspect="1"/>
          </p:cNvPicPr>
          <p:nvPr/>
        </p:nvPicPr>
        <p:blipFill>
          <a:blip r:embed="rId3"/>
          <a:stretch>
            <a:fillRect/>
          </a:stretch>
        </p:blipFill>
        <p:spPr>
          <a:xfrm>
            <a:off x="6500459" y="1494963"/>
            <a:ext cx="5087060" cy="2943636"/>
          </a:xfrm>
          <a:prstGeom prst="rect">
            <a:avLst/>
          </a:prstGeom>
        </p:spPr>
      </p:pic>
      <p:cxnSp>
        <p:nvCxnSpPr>
          <p:cNvPr id="5" name="Straight Arrow Connector 4"/>
          <p:cNvCxnSpPr/>
          <p:nvPr/>
        </p:nvCxnSpPr>
        <p:spPr>
          <a:xfrm flipV="1">
            <a:off x="6701180" y="4081757"/>
            <a:ext cx="468351" cy="936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6300087" y="5007311"/>
            <a:ext cx="802185" cy="27836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DFED49E-5B9D-6255-B234-EE727385253E}"/>
              </a:ext>
            </a:extLst>
          </p:cNvPr>
          <p:cNvSpPr/>
          <p:nvPr/>
        </p:nvSpPr>
        <p:spPr>
          <a:xfrm>
            <a:off x="838200" y="4754880"/>
            <a:ext cx="7680494" cy="98552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20" name="Oval 19">
            <a:extLst>
              <a:ext uri="{FF2B5EF4-FFF2-40B4-BE49-F238E27FC236}">
                <a16:creationId xmlns:a16="http://schemas.microsoft.com/office/drawing/2014/main" id="{449F741E-A244-3D51-9101-8471020B6986}"/>
              </a:ext>
            </a:extLst>
          </p:cNvPr>
          <p:cNvSpPr/>
          <p:nvPr/>
        </p:nvSpPr>
        <p:spPr>
          <a:xfrm>
            <a:off x="9621230" y="3301170"/>
            <a:ext cx="390293" cy="467941"/>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B1C864D-7091-7668-6A43-6DA90CA87B74}"/>
              </a:ext>
            </a:extLst>
          </p:cNvPr>
          <p:cNvSpPr/>
          <p:nvPr/>
        </p:nvSpPr>
        <p:spPr>
          <a:xfrm>
            <a:off x="9643397" y="2676864"/>
            <a:ext cx="390293" cy="467941"/>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3D07DD5-E50D-BDF5-AE7F-0DB4A446B845}"/>
              </a:ext>
            </a:extLst>
          </p:cNvPr>
          <p:cNvSpPr/>
          <p:nvPr/>
        </p:nvSpPr>
        <p:spPr>
          <a:xfrm>
            <a:off x="9621230" y="2104187"/>
            <a:ext cx="390293" cy="467941"/>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00029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04685-86B4-4D28-8665-CA9977A21674}"/>
              </a:ext>
            </a:extLst>
          </p:cNvPr>
          <p:cNvSpPr>
            <a:spLocks noGrp="1"/>
          </p:cNvSpPr>
          <p:nvPr>
            <p:ph type="title"/>
          </p:nvPr>
        </p:nvSpPr>
        <p:spPr/>
        <p:txBody>
          <a:bodyPr>
            <a:normAutofit/>
          </a:bodyPr>
          <a:lstStyle/>
          <a:p>
            <a:r>
              <a:rPr lang="en-US" sz="3200" dirty="0"/>
              <a:t>Deep Learning: Train a neural network for digit classification</a:t>
            </a:r>
            <a:endParaRPr lang="en-HK" sz="3200" dirty="0"/>
          </a:p>
        </p:txBody>
      </p:sp>
      <p:pic>
        <p:nvPicPr>
          <p:cNvPr id="6" name="Picture 5"/>
          <p:cNvPicPr>
            <a:picLocks noChangeAspect="1"/>
          </p:cNvPicPr>
          <p:nvPr/>
        </p:nvPicPr>
        <p:blipFill>
          <a:blip r:embed="rId2"/>
          <a:stretch>
            <a:fillRect/>
          </a:stretch>
        </p:blipFill>
        <p:spPr>
          <a:xfrm>
            <a:off x="838200" y="1286404"/>
            <a:ext cx="7680494" cy="5080942"/>
          </a:xfrm>
          <a:prstGeom prst="rect">
            <a:avLst/>
          </a:prstGeom>
        </p:spPr>
      </p:pic>
      <p:pic>
        <p:nvPicPr>
          <p:cNvPr id="4" name="Picture 3"/>
          <p:cNvPicPr>
            <a:picLocks noChangeAspect="1"/>
          </p:cNvPicPr>
          <p:nvPr/>
        </p:nvPicPr>
        <p:blipFill>
          <a:blip r:embed="rId3"/>
          <a:stretch>
            <a:fillRect/>
          </a:stretch>
        </p:blipFill>
        <p:spPr>
          <a:xfrm>
            <a:off x="6500459" y="1494963"/>
            <a:ext cx="5087060" cy="2943636"/>
          </a:xfrm>
          <a:prstGeom prst="rect">
            <a:avLst/>
          </a:prstGeom>
        </p:spPr>
      </p:pic>
      <p:cxnSp>
        <p:nvCxnSpPr>
          <p:cNvPr id="9" name="Elbow Connector 8"/>
          <p:cNvCxnSpPr>
            <a:stCxn id="10" idx="6"/>
          </p:cNvCxnSpPr>
          <p:nvPr/>
        </p:nvCxnSpPr>
        <p:spPr>
          <a:xfrm flipV="1">
            <a:off x="3568390" y="2910469"/>
            <a:ext cx="4455424" cy="2180063"/>
          </a:xfrm>
          <a:prstGeom prst="bentConnector3">
            <a:avLst>
              <a:gd name="adj1" fmla="val 19215"/>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3189249" y="4884234"/>
            <a:ext cx="379141" cy="4125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Left Brace 20"/>
          <p:cNvSpPr/>
          <p:nvPr/>
        </p:nvSpPr>
        <p:spPr>
          <a:xfrm>
            <a:off x="8106937" y="1817649"/>
            <a:ext cx="411757" cy="2264108"/>
          </a:xfrm>
          <a:prstGeom prst="leftBrace">
            <a:avLst>
              <a:gd name="adj1" fmla="val 108602"/>
              <a:gd name="adj2" fmla="val 48555"/>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9" name="Oval 28"/>
          <p:cNvSpPr/>
          <p:nvPr/>
        </p:nvSpPr>
        <p:spPr>
          <a:xfrm>
            <a:off x="9621230" y="3301170"/>
            <a:ext cx="390293" cy="467941"/>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9643397" y="2676864"/>
            <a:ext cx="390293" cy="467941"/>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9621230" y="2104187"/>
            <a:ext cx="390293" cy="467941"/>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D20AA93-9BBE-C9D4-DE53-59CA5281C2A5}"/>
              </a:ext>
            </a:extLst>
          </p:cNvPr>
          <p:cNvSpPr/>
          <p:nvPr/>
        </p:nvSpPr>
        <p:spPr>
          <a:xfrm>
            <a:off x="838200" y="4754880"/>
            <a:ext cx="7680494" cy="98552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spTree>
    <p:extLst>
      <p:ext uri="{BB962C8B-B14F-4D97-AF65-F5344CB8AC3E}">
        <p14:creationId xmlns:p14="http://schemas.microsoft.com/office/powerpoint/2010/main" val="37770927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04685-86B4-4D28-8665-CA9977A21674}"/>
              </a:ext>
            </a:extLst>
          </p:cNvPr>
          <p:cNvSpPr>
            <a:spLocks noGrp="1"/>
          </p:cNvSpPr>
          <p:nvPr>
            <p:ph type="title"/>
          </p:nvPr>
        </p:nvSpPr>
        <p:spPr/>
        <p:txBody>
          <a:bodyPr>
            <a:normAutofit/>
          </a:bodyPr>
          <a:lstStyle/>
          <a:p>
            <a:r>
              <a:rPr lang="en-US" sz="3200" dirty="0"/>
              <a:t>Deep Learning: Train a neural network for digit classification</a:t>
            </a:r>
            <a:endParaRPr lang="en-HK" sz="3200" dirty="0"/>
          </a:p>
        </p:txBody>
      </p:sp>
      <p:pic>
        <p:nvPicPr>
          <p:cNvPr id="6" name="Picture 5"/>
          <p:cNvPicPr>
            <a:picLocks noChangeAspect="1"/>
          </p:cNvPicPr>
          <p:nvPr/>
        </p:nvPicPr>
        <p:blipFill>
          <a:blip r:embed="rId2"/>
          <a:stretch>
            <a:fillRect/>
          </a:stretch>
        </p:blipFill>
        <p:spPr>
          <a:xfrm>
            <a:off x="838200" y="1228640"/>
            <a:ext cx="7680494" cy="5080942"/>
          </a:xfrm>
          <a:prstGeom prst="rect">
            <a:avLst/>
          </a:prstGeom>
        </p:spPr>
      </p:pic>
      <p:pic>
        <p:nvPicPr>
          <p:cNvPr id="4" name="Picture 3"/>
          <p:cNvPicPr>
            <a:picLocks noChangeAspect="1"/>
          </p:cNvPicPr>
          <p:nvPr/>
        </p:nvPicPr>
        <p:blipFill>
          <a:blip r:embed="rId3"/>
          <a:stretch>
            <a:fillRect/>
          </a:stretch>
        </p:blipFill>
        <p:spPr>
          <a:xfrm>
            <a:off x="6500459" y="1494963"/>
            <a:ext cx="5087060" cy="2943636"/>
          </a:xfrm>
          <a:prstGeom prst="rect">
            <a:avLst/>
          </a:prstGeom>
        </p:spPr>
      </p:pic>
      <p:sp>
        <p:nvSpPr>
          <p:cNvPr id="21" name="Left Brace 20"/>
          <p:cNvSpPr/>
          <p:nvPr/>
        </p:nvSpPr>
        <p:spPr>
          <a:xfrm>
            <a:off x="8106937" y="1817649"/>
            <a:ext cx="411757" cy="2264108"/>
          </a:xfrm>
          <a:prstGeom prst="leftBrace">
            <a:avLst>
              <a:gd name="adj1" fmla="val 108602"/>
              <a:gd name="adj2" fmla="val 48555"/>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3" name="Oval 32"/>
          <p:cNvSpPr/>
          <p:nvPr/>
        </p:nvSpPr>
        <p:spPr>
          <a:xfrm>
            <a:off x="8366391" y="3501893"/>
            <a:ext cx="718743" cy="70252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a:stCxn id="33" idx="4"/>
            <a:endCxn id="17" idx="0"/>
          </p:cNvCxnSpPr>
          <p:nvPr/>
        </p:nvCxnSpPr>
        <p:spPr>
          <a:xfrm>
            <a:off x="8725763" y="4204420"/>
            <a:ext cx="3024" cy="6527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9621230" y="3301170"/>
            <a:ext cx="390293" cy="467941"/>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9643397" y="2676864"/>
            <a:ext cx="390293" cy="467941"/>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9621230" y="2104187"/>
            <a:ext cx="390293" cy="467941"/>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C51BAFB-C20A-188D-C0A7-E84BA170F81C}"/>
              </a:ext>
            </a:extLst>
          </p:cNvPr>
          <p:cNvSpPr/>
          <p:nvPr/>
        </p:nvSpPr>
        <p:spPr>
          <a:xfrm>
            <a:off x="838200" y="4754880"/>
            <a:ext cx="7680494" cy="98552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17" name="Picture 16"/>
          <p:cNvPicPr>
            <a:picLocks noChangeAspect="1"/>
          </p:cNvPicPr>
          <p:nvPr/>
        </p:nvPicPr>
        <p:blipFill>
          <a:blip r:embed="rId4"/>
          <a:stretch>
            <a:fillRect/>
          </a:stretch>
        </p:blipFill>
        <p:spPr>
          <a:xfrm>
            <a:off x="7302199" y="4857136"/>
            <a:ext cx="2853175" cy="1743607"/>
          </a:xfrm>
          <a:prstGeom prst="rect">
            <a:avLst/>
          </a:prstGeom>
        </p:spPr>
      </p:pic>
    </p:spTree>
    <p:extLst>
      <p:ext uri="{BB962C8B-B14F-4D97-AF65-F5344CB8AC3E}">
        <p14:creationId xmlns:p14="http://schemas.microsoft.com/office/powerpoint/2010/main" val="35624686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04685-86B4-4D28-8665-CA9977A21674}"/>
              </a:ext>
            </a:extLst>
          </p:cNvPr>
          <p:cNvSpPr>
            <a:spLocks noGrp="1"/>
          </p:cNvSpPr>
          <p:nvPr>
            <p:ph type="title"/>
          </p:nvPr>
        </p:nvSpPr>
        <p:spPr/>
        <p:txBody>
          <a:bodyPr>
            <a:normAutofit/>
          </a:bodyPr>
          <a:lstStyle/>
          <a:p>
            <a:r>
              <a:rPr lang="en-US" sz="3200" dirty="0"/>
              <a:t>Deep Learning: Train a neural network for digit classification</a:t>
            </a:r>
            <a:endParaRPr lang="en-HK" sz="3200" dirty="0"/>
          </a:p>
        </p:txBody>
      </p:sp>
      <p:pic>
        <p:nvPicPr>
          <p:cNvPr id="6" name="Picture 5"/>
          <p:cNvPicPr>
            <a:picLocks noChangeAspect="1"/>
          </p:cNvPicPr>
          <p:nvPr/>
        </p:nvPicPr>
        <p:blipFill>
          <a:blip r:embed="rId2"/>
          <a:stretch>
            <a:fillRect/>
          </a:stretch>
        </p:blipFill>
        <p:spPr>
          <a:xfrm>
            <a:off x="838200" y="1286404"/>
            <a:ext cx="7680494" cy="5080942"/>
          </a:xfrm>
          <a:prstGeom prst="rect">
            <a:avLst/>
          </a:prstGeom>
        </p:spPr>
      </p:pic>
      <p:pic>
        <p:nvPicPr>
          <p:cNvPr id="4" name="Picture 3"/>
          <p:cNvPicPr>
            <a:picLocks noChangeAspect="1"/>
          </p:cNvPicPr>
          <p:nvPr/>
        </p:nvPicPr>
        <p:blipFill>
          <a:blip r:embed="rId3"/>
          <a:stretch>
            <a:fillRect/>
          </a:stretch>
        </p:blipFill>
        <p:spPr>
          <a:xfrm>
            <a:off x="6500459" y="1494963"/>
            <a:ext cx="5087060" cy="2943636"/>
          </a:xfrm>
          <a:prstGeom prst="rect">
            <a:avLst/>
          </a:prstGeom>
        </p:spPr>
      </p:pic>
      <p:sp>
        <p:nvSpPr>
          <p:cNvPr id="33" name="Oval 32"/>
          <p:cNvSpPr/>
          <p:nvPr/>
        </p:nvSpPr>
        <p:spPr>
          <a:xfrm>
            <a:off x="8366391" y="3501893"/>
            <a:ext cx="718743" cy="7025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a:stCxn id="33" idx="4"/>
            <a:endCxn id="17" idx="0"/>
          </p:cNvCxnSpPr>
          <p:nvPr/>
        </p:nvCxnSpPr>
        <p:spPr>
          <a:xfrm>
            <a:off x="8725763" y="4204420"/>
            <a:ext cx="3024" cy="652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Oval 2"/>
          <p:cNvSpPr/>
          <p:nvPr/>
        </p:nvSpPr>
        <p:spPr>
          <a:xfrm>
            <a:off x="4761571" y="4884234"/>
            <a:ext cx="501805" cy="4125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9621230" y="3301170"/>
            <a:ext cx="390293" cy="467941"/>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9643397" y="2676864"/>
            <a:ext cx="390293" cy="467941"/>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9621230" y="2104187"/>
            <a:ext cx="390293" cy="467941"/>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603F627-069C-98F6-EBD6-A4A6F3D93436}"/>
              </a:ext>
            </a:extLst>
          </p:cNvPr>
          <p:cNvSpPr/>
          <p:nvPr/>
        </p:nvSpPr>
        <p:spPr>
          <a:xfrm>
            <a:off x="838200" y="4754880"/>
            <a:ext cx="7680494" cy="98552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17" name="Picture 16"/>
          <p:cNvPicPr>
            <a:picLocks noChangeAspect="1"/>
          </p:cNvPicPr>
          <p:nvPr/>
        </p:nvPicPr>
        <p:blipFill>
          <a:blip r:embed="rId4"/>
          <a:stretch>
            <a:fillRect/>
          </a:stretch>
        </p:blipFill>
        <p:spPr>
          <a:xfrm>
            <a:off x="7302199" y="4857136"/>
            <a:ext cx="2853175" cy="1743607"/>
          </a:xfrm>
          <a:prstGeom prst="rect">
            <a:avLst/>
          </a:prstGeom>
        </p:spPr>
      </p:pic>
      <p:pic>
        <p:nvPicPr>
          <p:cNvPr id="16" name="Picture 15">
            <a:extLst>
              <a:ext uri="{FF2B5EF4-FFF2-40B4-BE49-F238E27FC236}">
                <a16:creationId xmlns:a16="http://schemas.microsoft.com/office/drawing/2014/main" id="{90118987-8E59-4A54-842C-0AD543B22420}"/>
              </a:ext>
            </a:extLst>
          </p:cNvPr>
          <p:cNvPicPr>
            <a:picLocks noChangeAspect="1"/>
          </p:cNvPicPr>
          <p:nvPr/>
        </p:nvPicPr>
        <p:blipFill>
          <a:blip r:embed="rId5"/>
          <a:stretch>
            <a:fillRect/>
          </a:stretch>
        </p:blipFill>
        <p:spPr>
          <a:xfrm>
            <a:off x="1426549" y="4783188"/>
            <a:ext cx="3248478" cy="1495634"/>
          </a:xfrm>
          <a:prstGeom prst="rect">
            <a:avLst/>
          </a:prstGeom>
          <a:ln>
            <a:solidFill>
              <a:schemeClr val="accent1"/>
            </a:solidFill>
          </a:ln>
        </p:spPr>
      </p:pic>
      <p:cxnSp>
        <p:nvCxnSpPr>
          <p:cNvPr id="11" name="Straight Arrow Connector 10"/>
          <p:cNvCxnSpPr>
            <a:stCxn id="3" idx="6"/>
          </p:cNvCxnSpPr>
          <p:nvPr/>
        </p:nvCxnSpPr>
        <p:spPr>
          <a:xfrm>
            <a:off x="5263376" y="5090532"/>
            <a:ext cx="3103015" cy="44047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74941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04685-86B4-4D28-8665-CA9977A21674}"/>
              </a:ext>
            </a:extLst>
          </p:cNvPr>
          <p:cNvSpPr>
            <a:spLocks noGrp="1"/>
          </p:cNvSpPr>
          <p:nvPr>
            <p:ph type="title"/>
          </p:nvPr>
        </p:nvSpPr>
        <p:spPr/>
        <p:txBody>
          <a:bodyPr>
            <a:normAutofit/>
          </a:bodyPr>
          <a:lstStyle/>
          <a:p>
            <a:r>
              <a:rPr lang="en-US" sz="3200" dirty="0"/>
              <a:t>Deep Learning: Train a neural network for digit classification</a:t>
            </a:r>
            <a:endParaRPr lang="en-HK" sz="3200" dirty="0"/>
          </a:p>
        </p:txBody>
      </p:sp>
      <p:pic>
        <p:nvPicPr>
          <p:cNvPr id="6" name="Picture 5"/>
          <p:cNvPicPr>
            <a:picLocks noChangeAspect="1"/>
          </p:cNvPicPr>
          <p:nvPr/>
        </p:nvPicPr>
        <p:blipFill>
          <a:blip r:embed="rId2"/>
          <a:stretch>
            <a:fillRect/>
          </a:stretch>
        </p:blipFill>
        <p:spPr>
          <a:xfrm>
            <a:off x="838200" y="1286404"/>
            <a:ext cx="7680494" cy="5080942"/>
          </a:xfrm>
          <a:prstGeom prst="rect">
            <a:avLst/>
          </a:prstGeom>
        </p:spPr>
      </p:pic>
      <p:pic>
        <p:nvPicPr>
          <p:cNvPr id="4" name="Picture 3"/>
          <p:cNvPicPr>
            <a:picLocks noChangeAspect="1"/>
          </p:cNvPicPr>
          <p:nvPr/>
        </p:nvPicPr>
        <p:blipFill>
          <a:blip r:embed="rId3"/>
          <a:stretch>
            <a:fillRect/>
          </a:stretch>
        </p:blipFill>
        <p:spPr>
          <a:xfrm>
            <a:off x="6500459" y="1494963"/>
            <a:ext cx="5087060" cy="2943636"/>
          </a:xfrm>
          <a:prstGeom prst="rect">
            <a:avLst/>
          </a:prstGeom>
        </p:spPr>
      </p:pic>
      <p:sp>
        <p:nvSpPr>
          <p:cNvPr id="33" name="Oval 32"/>
          <p:cNvSpPr/>
          <p:nvPr/>
        </p:nvSpPr>
        <p:spPr>
          <a:xfrm>
            <a:off x="8366391" y="3501893"/>
            <a:ext cx="718743" cy="7025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178098" y="5174166"/>
            <a:ext cx="446048" cy="39029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9445083" y="1690688"/>
            <a:ext cx="691376" cy="239106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9621230" y="3301170"/>
            <a:ext cx="390293" cy="467941"/>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9643397" y="2676864"/>
            <a:ext cx="390293" cy="467941"/>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9621230" y="2104187"/>
            <a:ext cx="390293" cy="467941"/>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p:cNvCxnSpPr>
            <a:stCxn id="3" idx="6"/>
            <a:endCxn id="5" idx="4"/>
          </p:cNvCxnSpPr>
          <p:nvPr/>
        </p:nvCxnSpPr>
        <p:spPr>
          <a:xfrm flipV="1">
            <a:off x="3624146" y="4081757"/>
            <a:ext cx="6166625" cy="1287556"/>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02A6A28E-19DA-8FD3-30EF-A46A17A2A6B4}"/>
              </a:ext>
            </a:extLst>
          </p:cNvPr>
          <p:cNvSpPr/>
          <p:nvPr/>
        </p:nvSpPr>
        <p:spPr>
          <a:xfrm>
            <a:off x="838200" y="4754880"/>
            <a:ext cx="7680494" cy="98552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spTree>
    <p:extLst>
      <p:ext uri="{BB962C8B-B14F-4D97-AF65-F5344CB8AC3E}">
        <p14:creationId xmlns:p14="http://schemas.microsoft.com/office/powerpoint/2010/main" val="38708712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04685-86B4-4D28-8665-CA9977A21674}"/>
              </a:ext>
            </a:extLst>
          </p:cNvPr>
          <p:cNvSpPr>
            <a:spLocks noGrp="1"/>
          </p:cNvSpPr>
          <p:nvPr>
            <p:ph type="title"/>
          </p:nvPr>
        </p:nvSpPr>
        <p:spPr/>
        <p:txBody>
          <a:bodyPr>
            <a:normAutofit/>
          </a:bodyPr>
          <a:lstStyle/>
          <a:p>
            <a:r>
              <a:rPr lang="en-US" sz="3200" dirty="0"/>
              <a:t>Deep Learning: Train a neural network for digit classification</a:t>
            </a:r>
            <a:endParaRPr lang="en-HK" sz="3200" dirty="0"/>
          </a:p>
        </p:txBody>
      </p:sp>
      <p:pic>
        <p:nvPicPr>
          <p:cNvPr id="6" name="Picture 5"/>
          <p:cNvPicPr>
            <a:picLocks noChangeAspect="1"/>
          </p:cNvPicPr>
          <p:nvPr/>
        </p:nvPicPr>
        <p:blipFill>
          <a:blip r:embed="rId2"/>
          <a:stretch>
            <a:fillRect/>
          </a:stretch>
        </p:blipFill>
        <p:spPr>
          <a:xfrm>
            <a:off x="838200" y="1286404"/>
            <a:ext cx="7680494" cy="5080942"/>
          </a:xfrm>
          <a:prstGeom prst="rect">
            <a:avLst/>
          </a:prstGeom>
        </p:spPr>
      </p:pic>
      <p:pic>
        <p:nvPicPr>
          <p:cNvPr id="4" name="Picture 3"/>
          <p:cNvPicPr>
            <a:picLocks noChangeAspect="1"/>
          </p:cNvPicPr>
          <p:nvPr/>
        </p:nvPicPr>
        <p:blipFill>
          <a:blip r:embed="rId3"/>
          <a:stretch>
            <a:fillRect/>
          </a:stretch>
        </p:blipFill>
        <p:spPr>
          <a:xfrm>
            <a:off x="6500459" y="1494963"/>
            <a:ext cx="5087060" cy="2943636"/>
          </a:xfrm>
          <a:prstGeom prst="rect">
            <a:avLst/>
          </a:prstGeom>
        </p:spPr>
      </p:pic>
      <p:sp>
        <p:nvSpPr>
          <p:cNvPr id="33" name="Oval 32"/>
          <p:cNvSpPr/>
          <p:nvPr/>
        </p:nvSpPr>
        <p:spPr>
          <a:xfrm>
            <a:off x="8366391" y="3501893"/>
            <a:ext cx="718743" cy="7025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4455423" y="5174166"/>
            <a:ext cx="763348" cy="37914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9621230" y="3301170"/>
            <a:ext cx="390293" cy="467941"/>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9643397" y="2676864"/>
            <a:ext cx="390293" cy="467941"/>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9621230" y="2104187"/>
            <a:ext cx="390293" cy="467941"/>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p:cNvCxnSpPr>
            <a:cxnSpLocks/>
            <a:stCxn id="3" idx="6"/>
          </p:cNvCxnSpPr>
          <p:nvPr/>
        </p:nvCxnSpPr>
        <p:spPr>
          <a:xfrm flipV="1">
            <a:off x="5218771" y="3987478"/>
            <a:ext cx="4584986" cy="1376259"/>
          </a:xfrm>
          <a:prstGeom prst="bentConnector3">
            <a:avLst>
              <a:gd name="adj1" fmla="val 100237"/>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1F62021-A7FB-1F2B-3CC6-94BBFB4E769E}"/>
              </a:ext>
            </a:extLst>
          </p:cNvPr>
          <p:cNvSpPr/>
          <p:nvPr/>
        </p:nvSpPr>
        <p:spPr>
          <a:xfrm>
            <a:off x="838200" y="4754880"/>
            <a:ext cx="7680494" cy="98552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8" name="Rectangle 7">
            <a:extLst>
              <a:ext uri="{FF2B5EF4-FFF2-40B4-BE49-F238E27FC236}">
                <a16:creationId xmlns:a16="http://schemas.microsoft.com/office/drawing/2014/main" id="{022F571D-7B93-37D7-A192-267A19370265}"/>
              </a:ext>
            </a:extLst>
          </p:cNvPr>
          <p:cNvSpPr/>
          <p:nvPr/>
        </p:nvSpPr>
        <p:spPr>
          <a:xfrm>
            <a:off x="9508603" y="1823013"/>
            <a:ext cx="596096" cy="2098689"/>
          </a:xfrm>
          <a:prstGeom prst="rect">
            <a:avLst/>
          </a:prstGeom>
          <a:solidFill>
            <a:srgbClr val="FFFFCC">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13" name="TextBox 12">
            <a:extLst>
              <a:ext uri="{FF2B5EF4-FFF2-40B4-BE49-F238E27FC236}">
                <a16:creationId xmlns:a16="http://schemas.microsoft.com/office/drawing/2014/main" id="{FF576675-F114-BD20-04E3-8E16F133F786}"/>
              </a:ext>
            </a:extLst>
          </p:cNvPr>
          <p:cNvSpPr txBox="1"/>
          <p:nvPr/>
        </p:nvSpPr>
        <p:spPr>
          <a:xfrm>
            <a:off x="9043989" y="5479990"/>
            <a:ext cx="1774332" cy="369332"/>
          </a:xfrm>
          <a:prstGeom prst="rect">
            <a:avLst/>
          </a:prstGeom>
          <a:noFill/>
        </p:spPr>
        <p:txBody>
          <a:bodyPr wrap="none" rtlCol="0">
            <a:spAutoFit/>
          </a:bodyPr>
          <a:lstStyle/>
          <a:p>
            <a:r>
              <a:rPr lang="en-HK" dirty="0" err="1"/>
              <a:t>softmax</a:t>
            </a:r>
            <a:r>
              <a:rPr lang="en-HK" dirty="0"/>
              <a:t> function</a:t>
            </a:r>
          </a:p>
        </p:txBody>
      </p:sp>
    </p:spTree>
    <p:extLst>
      <p:ext uri="{BB962C8B-B14F-4D97-AF65-F5344CB8AC3E}">
        <p14:creationId xmlns:p14="http://schemas.microsoft.com/office/powerpoint/2010/main" val="10508762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04685-86B4-4D28-8665-CA9977A21674}"/>
              </a:ext>
            </a:extLst>
          </p:cNvPr>
          <p:cNvSpPr>
            <a:spLocks noGrp="1"/>
          </p:cNvSpPr>
          <p:nvPr>
            <p:ph type="title"/>
          </p:nvPr>
        </p:nvSpPr>
        <p:spPr/>
        <p:txBody>
          <a:bodyPr>
            <a:normAutofit/>
          </a:bodyPr>
          <a:lstStyle/>
          <a:p>
            <a:r>
              <a:rPr lang="en-US" sz="3200" dirty="0"/>
              <a:t>Deep Learning: Train a neural network for digit classification</a:t>
            </a:r>
            <a:endParaRPr lang="en-HK" sz="3200" dirty="0"/>
          </a:p>
        </p:txBody>
      </p:sp>
      <p:pic>
        <p:nvPicPr>
          <p:cNvPr id="6" name="Picture 5"/>
          <p:cNvPicPr>
            <a:picLocks noChangeAspect="1"/>
          </p:cNvPicPr>
          <p:nvPr/>
        </p:nvPicPr>
        <p:blipFill>
          <a:blip r:embed="rId2"/>
          <a:stretch>
            <a:fillRect/>
          </a:stretch>
        </p:blipFill>
        <p:spPr>
          <a:xfrm>
            <a:off x="838200" y="1286404"/>
            <a:ext cx="7680494" cy="5080942"/>
          </a:xfrm>
          <a:prstGeom prst="rect">
            <a:avLst/>
          </a:prstGeom>
        </p:spPr>
      </p:pic>
      <p:pic>
        <p:nvPicPr>
          <p:cNvPr id="4" name="Picture 3"/>
          <p:cNvPicPr>
            <a:picLocks noChangeAspect="1"/>
          </p:cNvPicPr>
          <p:nvPr/>
        </p:nvPicPr>
        <p:blipFill>
          <a:blip r:embed="rId3"/>
          <a:stretch>
            <a:fillRect/>
          </a:stretch>
        </p:blipFill>
        <p:spPr>
          <a:xfrm>
            <a:off x="6500459" y="1494963"/>
            <a:ext cx="5087060" cy="2943636"/>
          </a:xfrm>
          <a:prstGeom prst="rect">
            <a:avLst/>
          </a:prstGeom>
        </p:spPr>
      </p:pic>
      <p:sp>
        <p:nvSpPr>
          <p:cNvPr id="33" name="Oval 32"/>
          <p:cNvSpPr/>
          <p:nvPr/>
        </p:nvSpPr>
        <p:spPr>
          <a:xfrm>
            <a:off x="8366391" y="3501893"/>
            <a:ext cx="718743" cy="7025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6096000" y="4204420"/>
            <a:ext cx="5054022" cy="2194750"/>
          </a:xfrm>
          <a:prstGeom prst="rect">
            <a:avLst/>
          </a:prstGeom>
        </p:spPr>
      </p:pic>
      <p:sp>
        <p:nvSpPr>
          <p:cNvPr id="5" name="Rectangle 4">
            <a:extLst>
              <a:ext uri="{FF2B5EF4-FFF2-40B4-BE49-F238E27FC236}">
                <a16:creationId xmlns:a16="http://schemas.microsoft.com/office/drawing/2014/main" id="{ADAD4B6F-61A8-8793-BD29-D9ED491803A7}"/>
              </a:ext>
            </a:extLst>
          </p:cNvPr>
          <p:cNvSpPr/>
          <p:nvPr/>
        </p:nvSpPr>
        <p:spPr>
          <a:xfrm>
            <a:off x="838200" y="4754880"/>
            <a:ext cx="7680494" cy="98552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7" name="Rectangle 6">
            <a:extLst>
              <a:ext uri="{FF2B5EF4-FFF2-40B4-BE49-F238E27FC236}">
                <a16:creationId xmlns:a16="http://schemas.microsoft.com/office/drawing/2014/main" id="{953FD31B-1352-5682-2776-64FEECAC8594}"/>
              </a:ext>
            </a:extLst>
          </p:cNvPr>
          <p:cNvSpPr/>
          <p:nvPr/>
        </p:nvSpPr>
        <p:spPr>
          <a:xfrm>
            <a:off x="9508603" y="1823013"/>
            <a:ext cx="596096" cy="2098689"/>
          </a:xfrm>
          <a:prstGeom prst="rect">
            <a:avLst/>
          </a:prstGeom>
          <a:solidFill>
            <a:srgbClr val="FFFFCC">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spTree>
    <p:extLst>
      <p:ext uri="{BB962C8B-B14F-4D97-AF65-F5344CB8AC3E}">
        <p14:creationId xmlns:p14="http://schemas.microsoft.com/office/powerpoint/2010/main" val="27705775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04685-86B4-4D28-8665-CA9977A21674}"/>
              </a:ext>
            </a:extLst>
          </p:cNvPr>
          <p:cNvSpPr>
            <a:spLocks noGrp="1"/>
          </p:cNvSpPr>
          <p:nvPr>
            <p:ph type="title"/>
          </p:nvPr>
        </p:nvSpPr>
        <p:spPr/>
        <p:txBody>
          <a:bodyPr>
            <a:normAutofit/>
          </a:bodyPr>
          <a:lstStyle/>
          <a:p>
            <a:r>
              <a:rPr lang="en-US" sz="3200" dirty="0"/>
              <a:t>Deep Learning: Train a neural network for digit classification</a:t>
            </a:r>
            <a:endParaRPr lang="en-HK" sz="3200" dirty="0"/>
          </a:p>
        </p:txBody>
      </p:sp>
      <p:pic>
        <p:nvPicPr>
          <p:cNvPr id="6" name="Picture 5"/>
          <p:cNvPicPr>
            <a:picLocks noChangeAspect="1"/>
          </p:cNvPicPr>
          <p:nvPr/>
        </p:nvPicPr>
        <p:blipFill>
          <a:blip r:embed="rId2"/>
          <a:stretch>
            <a:fillRect/>
          </a:stretch>
        </p:blipFill>
        <p:spPr>
          <a:xfrm>
            <a:off x="838200" y="1286404"/>
            <a:ext cx="7680494" cy="5080942"/>
          </a:xfrm>
          <a:prstGeom prst="rect">
            <a:avLst/>
          </a:prstGeom>
        </p:spPr>
      </p:pic>
      <p:pic>
        <p:nvPicPr>
          <p:cNvPr id="4" name="Picture 3"/>
          <p:cNvPicPr>
            <a:picLocks noChangeAspect="1"/>
          </p:cNvPicPr>
          <p:nvPr/>
        </p:nvPicPr>
        <p:blipFill>
          <a:blip r:embed="rId3"/>
          <a:stretch>
            <a:fillRect/>
          </a:stretch>
        </p:blipFill>
        <p:spPr>
          <a:xfrm>
            <a:off x="6500459" y="1494963"/>
            <a:ext cx="5087060" cy="2943636"/>
          </a:xfrm>
          <a:prstGeom prst="rect">
            <a:avLst/>
          </a:prstGeom>
        </p:spPr>
      </p:pic>
      <p:sp>
        <p:nvSpPr>
          <p:cNvPr id="33" name="Oval 32"/>
          <p:cNvSpPr/>
          <p:nvPr/>
        </p:nvSpPr>
        <p:spPr>
          <a:xfrm>
            <a:off x="8366391" y="3501893"/>
            <a:ext cx="718743" cy="7025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6096000" y="4204420"/>
            <a:ext cx="5054022" cy="2194750"/>
          </a:xfrm>
          <a:prstGeom prst="rect">
            <a:avLst/>
          </a:prstGeom>
        </p:spPr>
      </p:pic>
      <p:sp>
        <p:nvSpPr>
          <p:cNvPr id="5" name="TextBox 4"/>
          <p:cNvSpPr txBox="1"/>
          <p:nvPr/>
        </p:nvSpPr>
        <p:spPr>
          <a:xfrm>
            <a:off x="3585159" y="2855562"/>
            <a:ext cx="2915300" cy="646331"/>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HK" dirty="0"/>
              <a:t>The probability that the input</a:t>
            </a:r>
            <a:r>
              <a:rPr lang="en-US" dirty="0"/>
              <a:t> is in class 2.</a:t>
            </a:r>
            <a:endParaRPr lang="en-HK" dirty="0"/>
          </a:p>
        </p:txBody>
      </p:sp>
      <p:cxnSp>
        <p:nvCxnSpPr>
          <p:cNvPr id="8" name="Straight Arrow Connector 7"/>
          <p:cNvCxnSpPr>
            <a:cxnSpLocks/>
          </p:cNvCxnSpPr>
          <p:nvPr/>
        </p:nvCxnSpPr>
        <p:spPr>
          <a:xfrm>
            <a:off x="6348382" y="3501893"/>
            <a:ext cx="3767891" cy="1776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Left Brace 8"/>
          <p:cNvSpPr/>
          <p:nvPr/>
        </p:nvSpPr>
        <p:spPr>
          <a:xfrm>
            <a:off x="9645030" y="4438599"/>
            <a:ext cx="378655" cy="183567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312554E4-8B36-B3ED-BD08-36581625D2E8}"/>
              </a:ext>
            </a:extLst>
          </p:cNvPr>
          <p:cNvSpPr/>
          <p:nvPr/>
        </p:nvSpPr>
        <p:spPr>
          <a:xfrm>
            <a:off x="838200" y="4754880"/>
            <a:ext cx="7680494" cy="98552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10" name="Rectangle 9">
            <a:extLst>
              <a:ext uri="{FF2B5EF4-FFF2-40B4-BE49-F238E27FC236}">
                <a16:creationId xmlns:a16="http://schemas.microsoft.com/office/drawing/2014/main" id="{DD630B32-40FB-5FA0-3207-8587A7DB505C}"/>
              </a:ext>
            </a:extLst>
          </p:cNvPr>
          <p:cNvSpPr/>
          <p:nvPr/>
        </p:nvSpPr>
        <p:spPr>
          <a:xfrm>
            <a:off x="9508603" y="1823013"/>
            <a:ext cx="596096" cy="2098689"/>
          </a:xfrm>
          <a:prstGeom prst="rect">
            <a:avLst/>
          </a:prstGeom>
          <a:solidFill>
            <a:srgbClr val="FFFFCC">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spTree>
    <p:extLst>
      <p:ext uri="{BB962C8B-B14F-4D97-AF65-F5344CB8AC3E}">
        <p14:creationId xmlns:p14="http://schemas.microsoft.com/office/powerpoint/2010/main" val="4156296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0DACA-5013-4052-1273-5350877ED6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178961-7ACE-5AD8-4383-7B71615A3AED}"/>
              </a:ext>
            </a:extLst>
          </p:cNvPr>
          <p:cNvSpPr>
            <a:spLocks noGrp="1"/>
          </p:cNvSpPr>
          <p:nvPr>
            <p:ph type="title"/>
          </p:nvPr>
        </p:nvSpPr>
        <p:spPr/>
        <p:txBody>
          <a:bodyPr>
            <a:normAutofit/>
          </a:bodyPr>
          <a:lstStyle/>
          <a:p>
            <a:r>
              <a:rPr lang="en-US" dirty="0"/>
              <a:t>Supervised Learning: Classification</a:t>
            </a:r>
          </a:p>
        </p:txBody>
      </p:sp>
      <p:sp>
        <p:nvSpPr>
          <p:cNvPr id="5" name="Content Placeholder 4">
            <a:extLst>
              <a:ext uri="{FF2B5EF4-FFF2-40B4-BE49-F238E27FC236}">
                <a16:creationId xmlns:a16="http://schemas.microsoft.com/office/drawing/2014/main" id="{C277E8E5-AA03-14CE-4D47-3F04AEC905AE}"/>
              </a:ext>
            </a:extLst>
          </p:cNvPr>
          <p:cNvSpPr>
            <a:spLocks noGrp="1"/>
          </p:cNvSpPr>
          <p:nvPr>
            <p:ph sz="half" idx="2"/>
          </p:nvPr>
        </p:nvSpPr>
        <p:spPr>
          <a:xfrm>
            <a:off x="6646653" y="1825625"/>
            <a:ext cx="5181600" cy="4351338"/>
          </a:xfrm>
        </p:spPr>
        <p:txBody>
          <a:bodyPr>
            <a:normAutofit/>
          </a:bodyPr>
          <a:lstStyle/>
          <a:p>
            <a:pPr marL="0" indent="0">
              <a:buNone/>
            </a:pPr>
            <a:r>
              <a:rPr lang="en-US" sz="2800" dirty="0"/>
              <a:t>An example</a:t>
            </a:r>
          </a:p>
          <a:p>
            <a:endParaRPr lang="en-HK" dirty="0"/>
          </a:p>
        </p:txBody>
      </p:sp>
      <p:sp>
        <p:nvSpPr>
          <p:cNvPr id="4" name="Slide Number Placeholder 3">
            <a:extLst>
              <a:ext uri="{FF2B5EF4-FFF2-40B4-BE49-F238E27FC236}">
                <a16:creationId xmlns:a16="http://schemas.microsoft.com/office/drawing/2014/main" id="{273B084B-231A-4FAA-58BE-4F43970925F0}"/>
              </a:ext>
            </a:extLst>
          </p:cNvPr>
          <p:cNvSpPr>
            <a:spLocks noGrp="1"/>
          </p:cNvSpPr>
          <p:nvPr>
            <p:ph type="sldNum" sz="quarter" idx="12"/>
          </p:nvPr>
        </p:nvSpPr>
        <p:spPr>
          <a:xfrm>
            <a:off x="9085053" y="6377667"/>
            <a:ext cx="2743200" cy="365125"/>
          </a:xfrm>
        </p:spPr>
        <p:txBody>
          <a:bodyPr/>
          <a:lstStyle/>
          <a:p>
            <a:fld id="{4D293FED-3968-494D-9506-17D4A14AF90C}" type="slidenum">
              <a:rPr lang="en-US" smtClean="0"/>
              <a:t>7</a:t>
            </a:fld>
            <a:endParaRPr lang="en-US" dirty="0"/>
          </a:p>
        </p:txBody>
      </p:sp>
      <p:pic>
        <p:nvPicPr>
          <p:cNvPr id="8" name="Picture 7">
            <a:extLst>
              <a:ext uri="{FF2B5EF4-FFF2-40B4-BE49-F238E27FC236}">
                <a16:creationId xmlns:a16="http://schemas.microsoft.com/office/drawing/2014/main" id="{2998C04D-9336-B15A-771B-3B051EBF7ECD}"/>
              </a:ext>
            </a:extLst>
          </p:cNvPr>
          <p:cNvPicPr>
            <a:picLocks noChangeAspect="1"/>
          </p:cNvPicPr>
          <p:nvPr/>
        </p:nvPicPr>
        <p:blipFill>
          <a:blip r:embed="rId3"/>
          <a:stretch>
            <a:fillRect/>
          </a:stretch>
        </p:blipFill>
        <p:spPr>
          <a:xfrm>
            <a:off x="661259" y="1825625"/>
            <a:ext cx="5535482" cy="4028168"/>
          </a:xfrm>
          <a:prstGeom prst="rect">
            <a:avLst/>
          </a:prstGeom>
        </p:spPr>
      </p:pic>
      <p:sp>
        <p:nvSpPr>
          <p:cNvPr id="9" name="TextBox 8">
            <a:extLst>
              <a:ext uri="{FF2B5EF4-FFF2-40B4-BE49-F238E27FC236}">
                <a16:creationId xmlns:a16="http://schemas.microsoft.com/office/drawing/2014/main" id="{6A8F34E5-1CDE-EE4F-A422-9A8827607CCC}"/>
              </a:ext>
            </a:extLst>
          </p:cNvPr>
          <p:cNvSpPr txBox="1"/>
          <p:nvPr/>
        </p:nvSpPr>
        <p:spPr>
          <a:xfrm>
            <a:off x="1560756" y="6107716"/>
            <a:ext cx="4265207" cy="461665"/>
          </a:xfrm>
          <a:prstGeom prst="rect">
            <a:avLst/>
          </a:prstGeom>
          <a:solidFill>
            <a:srgbClr val="FFFFCC"/>
          </a:solidFill>
        </p:spPr>
        <p:txBody>
          <a:bodyPr wrap="none" rtlCol="0">
            <a:spAutoFit/>
          </a:bodyPr>
          <a:lstStyle/>
          <a:p>
            <a:r>
              <a:rPr lang="en-HK" sz="2400" dirty="0"/>
              <a:t>The model:  Decision Tree model</a:t>
            </a:r>
          </a:p>
        </p:txBody>
      </p:sp>
      <p:graphicFrame>
        <p:nvGraphicFramePr>
          <p:cNvPr id="7" name="Table 6">
            <a:extLst>
              <a:ext uri="{FF2B5EF4-FFF2-40B4-BE49-F238E27FC236}">
                <a16:creationId xmlns:a16="http://schemas.microsoft.com/office/drawing/2014/main" id="{291F680C-3B38-59E9-4B7C-C56275A2F4C2}"/>
              </a:ext>
            </a:extLst>
          </p:cNvPr>
          <p:cNvGraphicFramePr>
            <a:graphicFrameLocks noGrp="1"/>
          </p:cNvGraphicFramePr>
          <p:nvPr>
            <p:extLst>
              <p:ext uri="{D42A27DB-BD31-4B8C-83A1-F6EECF244321}">
                <p14:modId xmlns:p14="http://schemas.microsoft.com/office/powerpoint/2010/main" val="722831910"/>
              </p:ext>
            </p:extLst>
          </p:nvPr>
        </p:nvGraphicFramePr>
        <p:xfrm>
          <a:off x="7020978" y="2505051"/>
          <a:ext cx="3637126" cy="3017520"/>
        </p:xfrm>
        <a:graphic>
          <a:graphicData uri="http://schemas.openxmlformats.org/drawingml/2006/table">
            <a:tbl>
              <a:tblPr firstRow="1" bandRow="1">
                <a:tableStyleId>{7DF18680-E054-41AD-8BC1-D1AEF772440D}</a:tableStyleId>
              </a:tblPr>
              <a:tblGrid>
                <a:gridCol w="823384">
                  <a:extLst>
                    <a:ext uri="{9D8B030D-6E8A-4147-A177-3AD203B41FA5}">
                      <a16:colId xmlns:a16="http://schemas.microsoft.com/office/drawing/2014/main" val="20000"/>
                    </a:ext>
                  </a:extLst>
                </a:gridCol>
                <a:gridCol w="823384">
                  <a:extLst>
                    <a:ext uri="{9D8B030D-6E8A-4147-A177-3AD203B41FA5}">
                      <a16:colId xmlns:a16="http://schemas.microsoft.com/office/drawing/2014/main" val="20001"/>
                    </a:ext>
                  </a:extLst>
                </a:gridCol>
                <a:gridCol w="1166974">
                  <a:extLst>
                    <a:ext uri="{9D8B030D-6E8A-4147-A177-3AD203B41FA5}">
                      <a16:colId xmlns:a16="http://schemas.microsoft.com/office/drawing/2014/main" val="20002"/>
                    </a:ext>
                  </a:extLst>
                </a:gridCol>
                <a:gridCol w="823384">
                  <a:extLst>
                    <a:ext uri="{9D8B030D-6E8A-4147-A177-3AD203B41FA5}">
                      <a16:colId xmlns:a16="http://schemas.microsoft.com/office/drawing/2014/main" val="20003"/>
                    </a:ext>
                  </a:extLst>
                </a:gridCol>
              </a:tblGrid>
              <a:tr h="334624">
                <a:tc>
                  <a:txBody>
                    <a:bodyPr/>
                    <a:lstStyle/>
                    <a:p>
                      <a:pPr algn="ctr"/>
                      <a:r>
                        <a:rPr lang="en-US" sz="1600" dirty="0"/>
                        <a:t>Item</a:t>
                      </a:r>
                    </a:p>
                  </a:txBody>
                  <a:tcPr/>
                </a:tc>
                <a:tc>
                  <a:txBody>
                    <a:bodyPr/>
                    <a:lstStyle/>
                    <a:p>
                      <a:pPr algn="ctr"/>
                      <a:r>
                        <a:rPr lang="en-US" sz="1600" dirty="0"/>
                        <a:t>Color</a:t>
                      </a:r>
                    </a:p>
                  </a:txBody>
                  <a:tcPr/>
                </a:tc>
                <a:tc>
                  <a:txBody>
                    <a:bodyPr/>
                    <a:lstStyle/>
                    <a:p>
                      <a:pPr algn="ctr"/>
                      <a:r>
                        <a:rPr lang="en-US" sz="1600" dirty="0"/>
                        <a:t>Shape</a:t>
                      </a:r>
                    </a:p>
                  </a:txBody>
                  <a:tcPr/>
                </a:tc>
                <a:tc>
                  <a:txBody>
                    <a:bodyPr/>
                    <a:lstStyle/>
                    <a:p>
                      <a:pPr algn="ctr"/>
                      <a:r>
                        <a:rPr lang="en-US" sz="1600" dirty="0">
                          <a:solidFill>
                            <a:srgbClr val="FF0000"/>
                          </a:solidFill>
                        </a:rPr>
                        <a:t>Label</a:t>
                      </a:r>
                    </a:p>
                  </a:txBody>
                  <a:tcPr>
                    <a:solidFill>
                      <a:schemeClr val="accent4">
                        <a:lumMod val="20000"/>
                        <a:lumOff val="80000"/>
                      </a:schemeClr>
                    </a:solidFill>
                  </a:tcPr>
                </a:tc>
                <a:extLst>
                  <a:ext uri="{0D108BD9-81ED-4DB2-BD59-A6C34878D82A}">
                    <a16:rowId xmlns:a16="http://schemas.microsoft.com/office/drawing/2014/main" val="10000"/>
                  </a:ext>
                </a:extLst>
              </a:tr>
              <a:tr h="334624">
                <a:tc gridSpan="4">
                  <a:txBody>
                    <a:bodyPr/>
                    <a:lstStyle/>
                    <a:p>
                      <a:pPr algn="l"/>
                      <a:r>
                        <a:rPr lang="en-US" sz="1600" dirty="0"/>
                        <a:t>Training data</a:t>
                      </a:r>
                    </a:p>
                  </a:txBody>
                  <a:tcPr/>
                </a:tc>
                <a:tc hMerge="1">
                  <a:txBody>
                    <a:bodyPr/>
                    <a:lstStyle/>
                    <a:p>
                      <a:pPr algn="ctr"/>
                      <a:endParaRPr lang="en-US" sz="1600" dirty="0"/>
                    </a:p>
                  </a:txBody>
                  <a:tcPr/>
                </a:tc>
                <a:tc hMerge="1">
                  <a:txBody>
                    <a:bodyPr/>
                    <a:lstStyle/>
                    <a:p>
                      <a:pPr algn="ctr"/>
                      <a:endParaRPr lang="en-US" sz="1600" dirty="0"/>
                    </a:p>
                  </a:txBody>
                  <a:tcPr/>
                </a:tc>
                <a:tc hMerge="1">
                  <a:txBody>
                    <a:bodyPr/>
                    <a:lstStyle/>
                    <a:p>
                      <a:pPr algn="ctr"/>
                      <a:endParaRPr lang="en-US" sz="1600" dirty="0">
                        <a:solidFill>
                          <a:srgbClr val="FF0000"/>
                        </a:solidFill>
                      </a:endParaRPr>
                    </a:p>
                  </a:txBody>
                  <a:tcPr>
                    <a:solidFill>
                      <a:schemeClr val="accent4">
                        <a:lumMod val="20000"/>
                        <a:lumOff val="80000"/>
                      </a:schemeClr>
                    </a:solidFill>
                  </a:tcPr>
                </a:tc>
                <a:extLst>
                  <a:ext uri="{0D108BD9-81ED-4DB2-BD59-A6C34878D82A}">
                    <a16:rowId xmlns:a16="http://schemas.microsoft.com/office/drawing/2014/main" val="4094830275"/>
                  </a:ext>
                </a:extLst>
              </a:tr>
              <a:tr h="334624">
                <a:tc>
                  <a:txBody>
                    <a:bodyPr/>
                    <a:lstStyle/>
                    <a:p>
                      <a:pPr algn="ctr"/>
                      <a:r>
                        <a:rPr lang="en-US" sz="1600" dirty="0"/>
                        <a:t>1</a:t>
                      </a:r>
                    </a:p>
                  </a:txBody>
                  <a:tcPr/>
                </a:tc>
                <a:tc>
                  <a:txBody>
                    <a:bodyPr/>
                    <a:lstStyle/>
                    <a:p>
                      <a:endParaRPr lang="en-US" sz="1600" dirty="0"/>
                    </a:p>
                  </a:txBody>
                  <a:tcPr>
                    <a:solidFill>
                      <a:srgbClr val="FF2121"/>
                    </a:solidFill>
                  </a:tcPr>
                </a:tc>
                <a:tc>
                  <a:txBody>
                    <a:bodyPr/>
                    <a:lstStyle/>
                    <a:p>
                      <a:pPr algn="ctr"/>
                      <a:r>
                        <a:rPr lang="en-US" sz="1600" dirty="0"/>
                        <a:t>small round</a:t>
                      </a:r>
                    </a:p>
                  </a:txBody>
                  <a:tcPr/>
                </a:tc>
                <a:tc>
                  <a:txBody>
                    <a:bodyPr/>
                    <a:lstStyle/>
                    <a:p>
                      <a:pPr algn="ctr"/>
                      <a:r>
                        <a:rPr lang="en-US" sz="1600" dirty="0"/>
                        <a:t>Apple</a:t>
                      </a:r>
                    </a:p>
                  </a:txBody>
                  <a:tcPr>
                    <a:solidFill>
                      <a:schemeClr val="accent4">
                        <a:lumMod val="20000"/>
                        <a:lumOff val="80000"/>
                      </a:schemeClr>
                    </a:solidFill>
                  </a:tcPr>
                </a:tc>
                <a:extLst>
                  <a:ext uri="{0D108BD9-81ED-4DB2-BD59-A6C34878D82A}">
                    <a16:rowId xmlns:a16="http://schemas.microsoft.com/office/drawing/2014/main" val="10001"/>
                  </a:ext>
                </a:extLst>
              </a:tr>
              <a:tr h="334624">
                <a:tc>
                  <a:txBody>
                    <a:bodyPr/>
                    <a:lstStyle/>
                    <a:p>
                      <a:pPr algn="ctr"/>
                      <a:r>
                        <a:rPr lang="en-US" sz="1600" dirty="0"/>
                        <a:t>2</a:t>
                      </a:r>
                    </a:p>
                  </a:txBody>
                  <a:tcPr/>
                </a:tc>
                <a:tc>
                  <a:txBody>
                    <a:bodyPr/>
                    <a:lstStyle/>
                    <a:p>
                      <a:endParaRPr lang="en-US" sz="1600" dirty="0"/>
                    </a:p>
                  </a:txBody>
                  <a:tcPr>
                    <a:solidFill>
                      <a:srgbClr val="FFFF00"/>
                    </a:solidFill>
                  </a:tcPr>
                </a:tc>
                <a:tc>
                  <a:txBody>
                    <a:bodyPr/>
                    <a:lstStyle/>
                    <a:p>
                      <a:pPr algn="ctr"/>
                      <a:r>
                        <a:rPr lang="en-US" sz="1600" dirty="0"/>
                        <a:t>big oval</a:t>
                      </a:r>
                    </a:p>
                  </a:txBody>
                  <a:tcPr/>
                </a:tc>
                <a:tc>
                  <a:txBody>
                    <a:bodyPr/>
                    <a:lstStyle/>
                    <a:p>
                      <a:pPr algn="ctr"/>
                      <a:r>
                        <a:rPr lang="en-US" sz="1600" dirty="0"/>
                        <a:t>Pear</a:t>
                      </a:r>
                    </a:p>
                  </a:txBody>
                  <a:tcPr>
                    <a:solidFill>
                      <a:schemeClr val="accent4">
                        <a:lumMod val="20000"/>
                        <a:lumOff val="80000"/>
                      </a:schemeClr>
                    </a:solidFill>
                  </a:tcPr>
                </a:tc>
                <a:extLst>
                  <a:ext uri="{0D108BD9-81ED-4DB2-BD59-A6C34878D82A}">
                    <a16:rowId xmlns:a16="http://schemas.microsoft.com/office/drawing/2014/main" val="10002"/>
                  </a:ext>
                </a:extLst>
              </a:tr>
              <a:tr h="334624">
                <a:tc>
                  <a:txBody>
                    <a:bodyPr/>
                    <a:lstStyle/>
                    <a:p>
                      <a:pPr algn="ctr"/>
                      <a:r>
                        <a:rPr lang="en-US" sz="1600" dirty="0"/>
                        <a:t>3</a:t>
                      </a:r>
                    </a:p>
                  </a:txBody>
                  <a:tcPr/>
                </a:tc>
                <a:tc>
                  <a:txBody>
                    <a:bodyPr/>
                    <a:lstStyle/>
                    <a:p>
                      <a:endParaRPr lang="en-US" sz="1600" dirty="0">
                        <a:solidFill>
                          <a:srgbClr val="92D050"/>
                        </a:solidFill>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small round</a:t>
                      </a:r>
                    </a:p>
                  </a:txBody>
                  <a:tcPr/>
                </a:tc>
                <a:tc>
                  <a:txBody>
                    <a:bodyPr/>
                    <a:lstStyle/>
                    <a:p>
                      <a:pPr algn="ctr"/>
                      <a:r>
                        <a:rPr lang="en-US" sz="1600" dirty="0"/>
                        <a:t>Apple</a:t>
                      </a:r>
                    </a:p>
                  </a:txBody>
                  <a:tcPr>
                    <a:solidFill>
                      <a:schemeClr val="accent4">
                        <a:lumMod val="20000"/>
                        <a:lumOff val="80000"/>
                      </a:schemeClr>
                    </a:solidFill>
                  </a:tcPr>
                </a:tc>
                <a:extLst>
                  <a:ext uri="{0D108BD9-81ED-4DB2-BD59-A6C34878D82A}">
                    <a16:rowId xmlns:a16="http://schemas.microsoft.com/office/drawing/2014/main" val="10003"/>
                  </a:ext>
                </a:extLst>
              </a:tr>
              <a:tr h="334624">
                <a:tc>
                  <a:txBody>
                    <a:bodyPr/>
                    <a:lstStyle/>
                    <a:p>
                      <a:pPr algn="ctr"/>
                      <a:r>
                        <a:rPr lang="en-US" sz="1600" dirty="0"/>
                        <a:t>4</a:t>
                      </a:r>
                    </a:p>
                  </a:txBody>
                  <a:tcPr/>
                </a:tc>
                <a:tc>
                  <a:txBody>
                    <a:bodyPr/>
                    <a:lstStyle/>
                    <a:p>
                      <a:endParaRPr lang="en-US" sz="1600" dirty="0"/>
                    </a:p>
                  </a:txBody>
                  <a:tcPr>
                    <a:solidFill>
                      <a:srgbClr val="FF2121"/>
                    </a:solidFill>
                  </a:tcPr>
                </a:tc>
                <a:tc>
                  <a:txBody>
                    <a:bodyPr/>
                    <a:lstStyle/>
                    <a:p>
                      <a:pPr algn="ctr"/>
                      <a:r>
                        <a:rPr lang="en-US" sz="1600" dirty="0"/>
                        <a:t>big round</a:t>
                      </a:r>
                    </a:p>
                  </a:txBody>
                  <a:tcPr/>
                </a:tc>
                <a:tc>
                  <a:txBody>
                    <a:bodyPr/>
                    <a:lstStyle/>
                    <a:p>
                      <a:pPr algn="ctr"/>
                      <a:r>
                        <a:rPr lang="en-US" sz="1600" dirty="0"/>
                        <a:t>Apple</a:t>
                      </a:r>
                    </a:p>
                  </a:txBody>
                  <a:tcPr>
                    <a:solidFill>
                      <a:schemeClr val="accent4">
                        <a:lumMod val="20000"/>
                        <a:lumOff val="80000"/>
                      </a:schemeClr>
                    </a:solidFill>
                  </a:tcPr>
                </a:tc>
                <a:extLst>
                  <a:ext uri="{0D108BD9-81ED-4DB2-BD59-A6C34878D82A}">
                    <a16:rowId xmlns:a16="http://schemas.microsoft.com/office/drawing/2014/main" val="10004"/>
                  </a:ext>
                </a:extLst>
              </a:tr>
              <a:tr h="334624">
                <a:tc>
                  <a:txBody>
                    <a:bodyPr/>
                    <a:lstStyle/>
                    <a:p>
                      <a:pPr algn="ctr"/>
                      <a:r>
                        <a:rPr lang="en-US" sz="1600" dirty="0"/>
                        <a:t>:</a:t>
                      </a:r>
                    </a:p>
                  </a:txBody>
                  <a:tcPr/>
                </a:tc>
                <a:tc>
                  <a:txBody>
                    <a:bodyPr/>
                    <a:lstStyle/>
                    <a:p>
                      <a:pPr algn="ctr"/>
                      <a:r>
                        <a:rPr lang="en-US" sz="1600" dirty="0"/>
                        <a:t>:</a:t>
                      </a:r>
                    </a:p>
                  </a:txBody>
                  <a:tcPr/>
                </a:tc>
                <a:tc>
                  <a:txBody>
                    <a:bodyPr/>
                    <a:lstStyle/>
                    <a:p>
                      <a:pPr algn="ctr"/>
                      <a:r>
                        <a:rPr lang="en-US" sz="1600" dirty="0"/>
                        <a:t>:</a:t>
                      </a:r>
                    </a:p>
                  </a:txBody>
                  <a:tcPr/>
                </a:tc>
                <a:tc>
                  <a:txBody>
                    <a:bodyPr/>
                    <a:lstStyle/>
                    <a:p>
                      <a:pPr algn="ctr"/>
                      <a:r>
                        <a:rPr lang="en-US" sz="1600" dirty="0"/>
                        <a:t>:</a:t>
                      </a:r>
                    </a:p>
                  </a:txBody>
                  <a:tcPr>
                    <a:solidFill>
                      <a:schemeClr val="accent4">
                        <a:lumMod val="20000"/>
                        <a:lumOff val="80000"/>
                      </a:schemeClr>
                    </a:solidFill>
                  </a:tcPr>
                </a:tc>
                <a:extLst>
                  <a:ext uri="{0D108BD9-81ED-4DB2-BD59-A6C34878D82A}">
                    <a16:rowId xmlns:a16="http://schemas.microsoft.com/office/drawing/2014/main" val="10005"/>
                  </a:ext>
                </a:extLst>
              </a:tr>
              <a:tr h="334624">
                <a:tc gridSpan="4">
                  <a:txBody>
                    <a:bodyPr/>
                    <a:lstStyle/>
                    <a:p>
                      <a:pPr algn="l"/>
                      <a:r>
                        <a:rPr lang="en-US" sz="1600" dirty="0"/>
                        <a:t>New data</a:t>
                      </a:r>
                    </a:p>
                  </a:txBody>
                  <a:tcPr/>
                </a:tc>
                <a:tc hMerge="1">
                  <a:txBody>
                    <a:bodyPr/>
                    <a:lstStyle/>
                    <a:p>
                      <a:pPr algn="ctr"/>
                      <a:endParaRPr lang="en-US" sz="1600" dirty="0"/>
                    </a:p>
                  </a:txBody>
                  <a:tcPr/>
                </a:tc>
                <a:tc hMerge="1">
                  <a:txBody>
                    <a:bodyPr/>
                    <a:lstStyle/>
                    <a:p>
                      <a:pPr algn="ctr"/>
                      <a:endParaRPr lang="en-US" sz="1600" dirty="0"/>
                    </a:p>
                  </a:txBody>
                  <a:tcPr/>
                </a:tc>
                <a:tc hMerge="1">
                  <a:txBody>
                    <a:bodyPr/>
                    <a:lstStyle/>
                    <a:p>
                      <a:pPr algn="ctr"/>
                      <a:endParaRPr lang="en-US" sz="1600" dirty="0"/>
                    </a:p>
                  </a:txBody>
                  <a:tcPr>
                    <a:solidFill>
                      <a:schemeClr val="accent4">
                        <a:lumMod val="20000"/>
                        <a:lumOff val="80000"/>
                      </a:schemeClr>
                    </a:solidFill>
                  </a:tcPr>
                </a:tc>
                <a:extLst>
                  <a:ext uri="{0D108BD9-81ED-4DB2-BD59-A6C34878D82A}">
                    <a16:rowId xmlns:a16="http://schemas.microsoft.com/office/drawing/2014/main" val="10006"/>
                  </a:ext>
                </a:extLst>
              </a:tr>
              <a:tr h="334624">
                <a:tc>
                  <a:txBody>
                    <a:bodyPr/>
                    <a:lstStyle/>
                    <a:p>
                      <a:pPr algn="ctr"/>
                      <a:endParaRPr lang="en-US" sz="1600" dirty="0"/>
                    </a:p>
                  </a:txBody>
                  <a:tcPr/>
                </a:tc>
                <a:tc>
                  <a:txBody>
                    <a:bodyPr/>
                    <a:lstStyle/>
                    <a:p>
                      <a:endParaRPr lang="en-US" sz="1600" dirty="0"/>
                    </a:p>
                  </a:txBody>
                  <a:tcPr>
                    <a:solidFill>
                      <a:srgbClr val="92D050"/>
                    </a:solidFill>
                  </a:tcPr>
                </a:tc>
                <a:tc>
                  <a:txBody>
                    <a:bodyPr/>
                    <a:lstStyle/>
                    <a:p>
                      <a:pPr algn="ctr"/>
                      <a:r>
                        <a:rPr lang="en-US" sz="1600" dirty="0"/>
                        <a:t>big oval</a:t>
                      </a:r>
                    </a:p>
                  </a:txBody>
                  <a:tcPr/>
                </a:tc>
                <a:tc>
                  <a:txBody>
                    <a:bodyPr/>
                    <a:lstStyle/>
                    <a:p>
                      <a:pPr algn="ctr"/>
                      <a:r>
                        <a:rPr lang="en-US" sz="1600" dirty="0"/>
                        <a:t>?</a:t>
                      </a:r>
                    </a:p>
                  </a:txBody>
                  <a:tcPr>
                    <a:solidFill>
                      <a:schemeClr val="accent4">
                        <a:lumMod val="20000"/>
                        <a:lumOff val="80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2418817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04685-86B4-4D28-8665-CA9977A21674}"/>
              </a:ext>
            </a:extLst>
          </p:cNvPr>
          <p:cNvSpPr>
            <a:spLocks noGrp="1"/>
          </p:cNvSpPr>
          <p:nvPr>
            <p:ph type="title"/>
          </p:nvPr>
        </p:nvSpPr>
        <p:spPr/>
        <p:txBody>
          <a:bodyPr>
            <a:normAutofit/>
          </a:bodyPr>
          <a:lstStyle/>
          <a:p>
            <a:r>
              <a:rPr lang="en-US" sz="3200" dirty="0"/>
              <a:t>Deep Learning: Train a neural network for digit classification</a:t>
            </a:r>
            <a:endParaRPr lang="en-HK" sz="3200" dirty="0"/>
          </a:p>
        </p:txBody>
      </p:sp>
      <p:pic>
        <p:nvPicPr>
          <p:cNvPr id="6" name="Picture 5"/>
          <p:cNvPicPr>
            <a:picLocks noChangeAspect="1"/>
          </p:cNvPicPr>
          <p:nvPr/>
        </p:nvPicPr>
        <p:blipFill>
          <a:blip r:embed="rId2"/>
          <a:stretch>
            <a:fillRect/>
          </a:stretch>
        </p:blipFill>
        <p:spPr>
          <a:xfrm>
            <a:off x="838200" y="1286404"/>
            <a:ext cx="7680494" cy="5080942"/>
          </a:xfrm>
          <a:prstGeom prst="rect">
            <a:avLst/>
          </a:prstGeom>
        </p:spPr>
      </p:pic>
      <p:pic>
        <p:nvPicPr>
          <p:cNvPr id="4" name="Picture 3"/>
          <p:cNvPicPr>
            <a:picLocks noChangeAspect="1"/>
          </p:cNvPicPr>
          <p:nvPr/>
        </p:nvPicPr>
        <p:blipFill>
          <a:blip r:embed="rId3"/>
          <a:stretch>
            <a:fillRect/>
          </a:stretch>
        </p:blipFill>
        <p:spPr>
          <a:xfrm>
            <a:off x="6500459" y="1494963"/>
            <a:ext cx="5087060" cy="2943636"/>
          </a:xfrm>
          <a:prstGeom prst="rect">
            <a:avLst/>
          </a:prstGeom>
        </p:spPr>
      </p:pic>
      <p:sp>
        <p:nvSpPr>
          <p:cNvPr id="33" name="Oval 32"/>
          <p:cNvSpPr/>
          <p:nvPr/>
        </p:nvSpPr>
        <p:spPr>
          <a:xfrm>
            <a:off x="8366391" y="3501893"/>
            <a:ext cx="718743" cy="7025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56B9A02-8A9F-A31C-437D-9E5F5E189AB5}"/>
              </a:ext>
            </a:extLst>
          </p:cNvPr>
          <p:cNvSpPr/>
          <p:nvPr/>
        </p:nvSpPr>
        <p:spPr>
          <a:xfrm>
            <a:off x="4175185" y="5359878"/>
            <a:ext cx="2544792" cy="39681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11" name="Rectangle 10">
            <a:extLst>
              <a:ext uri="{FF2B5EF4-FFF2-40B4-BE49-F238E27FC236}">
                <a16:creationId xmlns:a16="http://schemas.microsoft.com/office/drawing/2014/main" id="{8C610011-8634-1B48-EFBF-4A67444CA4E3}"/>
              </a:ext>
            </a:extLst>
          </p:cNvPr>
          <p:cNvSpPr/>
          <p:nvPr/>
        </p:nvSpPr>
        <p:spPr>
          <a:xfrm>
            <a:off x="838200" y="4754880"/>
            <a:ext cx="7680494" cy="98552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3" name="Rectangle 2">
            <a:extLst>
              <a:ext uri="{FF2B5EF4-FFF2-40B4-BE49-F238E27FC236}">
                <a16:creationId xmlns:a16="http://schemas.microsoft.com/office/drawing/2014/main" id="{2E3129E8-0960-EF33-5B7A-84B7583074B0}"/>
              </a:ext>
            </a:extLst>
          </p:cNvPr>
          <p:cNvSpPr/>
          <p:nvPr/>
        </p:nvSpPr>
        <p:spPr>
          <a:xfrm>
            <a:off x="9508603" y="1823013"/>
            <a:ext cx="596096" cy="2098689"/>
          </a:xfrm>
          <a:prstGeom prst="rect">
            <a:avLst/>
          </a:prstGeom>
          <a:solidFill>
            <a:srgbClr val="FFFFCC">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spTree>
    <p:extLst>
      <p:ext uri="{BB962C8B-B14F-4D97-AF65-F5344CB8AC3E}">
        <p14:creationId xmlns:p14="http://schemas.microsoft.com/office/powerpoint/2010/main" val="18208209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A80D8-309C-B34A-9011-EBC8F5DA40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96B846-6903-8498-40BA-86ACA2A5AB42}"/>
              </a:ext>
            </a:extLst>
          </p:cNvPr>
          <p:cNvSpPr>
            <a:spLocks noGrp="1"/>
          </p:cNvSpPr>
          <p:nvPr>
            <p:ph type="title"/>
          </p:nvPr>
        </p:nvSpPr>
        <p:spPr/>
        <p:txBody>
          <a:bodyPr>
            <a:normAutofit/>
          </a:bodyPr>
          <a:lstStyle/>
          <a:p>
            <a:r>
              <a:rPr lang="en-US" sz="3200" dirty="0"/>
              <a:t>Deep Learning: Train a neural network for digit classification</a:t>
            </a:r>
            <a:endParaRPr lang="en-HK" sz="3200" dirty="0"/>
          </a:p>
        </p:txBody>
      </p:sp>
      <p:pic>
        <p:nvPicPr>
          <p:cNvPr id="6" name="Picture 5">
            <a:extLst>
              <a:ext uri="{FF2B5EF4-FFF2-40B4-BE49-F238E27FC236}">
                <a16:creationId xmlns:a16="http://schemas.microsoft.com/office/drawing/2014/main" id="{25385B66-D9A0-604E-CBA7-EF01624A08BE}"/>
              </a:ext>
            </a:extLst>
          </p:cNvPr>
          <p:cNvPicPr>
            <a:picLocks noChangeAspect="1"/>
          </p:cNvPicPr>
          <p:nvPr/>
        </p:nvPicPr>
        <p:blipFill>
          <a:blip r:embed="rId2"/>
          <a:stretch>
            <a:fillRect/>
          </a:stretch>
        </p:blipFill>
        <p:spPr>
          <a:xfrm>
            <a:off x="838200" y="1286404"/>
            <a:ext cx="7680494" cy="5080942"/>
          </a:xfrm>
          <a:prstGeom prst="rect">
            <a:avLst/>
          </a:prstGeom>
        </p:spPr>
      </p:pic>
      <p:pic>
        <p:nvPicPr>
          <p:cNvPr id="4" name="Picture 3">
            <a:extLst>
              <a:ext uri="{FF2B5EF4-FFF2-40B4-BE49-F238E27FC236}">
                <a16:creationId xmlns:a16="http://schemas.microsoft.com/office/drawing/2014/main" id="{2C0DCE78-925C-7D50-992B-A9AC6413C0BB}"/>
              </a:ext>
            </a:extLst>
          </p:cNvPr>
          <p:cNvPicPr>
            <a:picLocks noChangeAspect="1"/>
          </p:cNvPicPr>
          <p:nvPr/>
        </p:nvPicPr>
        <p:blipFill>
          <a:blip r:embed="rId3"/>
          <a:stretch>
            <a:fillRect/>
          </a:stretch>
        </p:blipFill>
        <p:spPr>
          <a:xfrm>
            <a:off x="6500459" y="1494963"/>
            <a:ext cx="5087060" cy="2943636"/>
          </a:xfrm>
          <a:prstGeom prst="rect">
            <a:avLst/>
          </a:prstGeom>
        </p:spPr>
      </p:pic>
      <p:sp>
        <p:nvSpPr>
          <p:cNvPr id="33" name="Oval 32">
            <a:extLst>
              <a:ext uri="{FF2B5EF4-FFF2-40B4-BE49-F238E27FC236}">
                <a16:creationId xmlns:a16="http://schemas.microsoft.com/office/drawing/2014/main" id="{52B711A2-8BC0-BCDB-E7AD-2099B7527071}"/>
              </a:ext>
            </a:extLst>
          </p:cNvPr>
          <p:cNvSpPr/>
          <p:nvPr/>
        </p:nvSpPr>
        <p:spPr>
          <a:xfrm>
            <a:off x="8366391" y="3501893"/>
            <a:ext cx="718743" cy="7025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5324C7E-D362-0A1A-C6AD-9D8F54DF2537}"/>
              </a:ext>
            </a:extLst>
          </p:cNvPr>
          <p:cNvSpPr/>
          <p:nvPr/>
        </p:nvSpPr>
        <p:spPr>
          <a:xfrm>
            <a:off x="4175185" y="5359878"/>
            <a:ext cx="2544792" cy="39681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11" name="Rectangle 10">
            <a:extLst>
              <a:ext uri="{FF2B5EF4-FFF2-40B4-BE49-F238E27FC236}">
                <a16:creationId xmlns:a16="http://schemas.microsoft.com/office/drawing/2014/main" id="{B3BDC25A-73FD-A43D-9120-83569B037349}"/>
              </a:ext>
            </a:extLst>
          </p:cNvPr>
          <p:cNvSpPr/>
          <p:nvPr/>
        </p:nvSpPr>
        <p:spPr>
          <a:xfrm>
            <a:off x="838200" y="4754880"/>
            <a:ext cx="7680494" cy="98552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5" name="Picture 4">
            <a:extLst>
              <a:ext uri="{FF2B5EF4-FFF2-40B4-BE49-F238E27FC236}">
                <a16:creationId xmlns:a16="http://schemas.microsoft.com/office/drawing/2014/main" id="{6CD2CA31-1B9A-AC2F-1A95-5565778A13C0}"/>
              </a:ext>
            </a:extLst>
          </p:cNvPr>
          <p:cNvPicPr>
            <a:picLocks noChangeAspect="1"/>
          </p:cNvPicPr>
          <p:nvPr/>
        </p:nvPicPr>
        <p:blipFill>
          <a:blip r:embed="rId4"/>
          <a:stretch>
            <a:fillRect/>
          </a:stretch>
        </p:blipFill>
        <p:spPr>
          <a:xfrm>
            <a:off x="7014696" y="2009921"/>
            <a:ext cx="4572823" cy="2637237"/>
          </a:xfrm>
          <a:prstGeom prst="rect">
            <a:avLst/>
          </a:prstGeom>
        </p:spPr>
      </p:pic>
      <p:sp>
        <p:nvSpPr>
          <p:cNvPr id="8" name="TextBox 7">
            <a:extLst>
              <a:ext uri="{FF2B5EF4-FFF2-40B4-BE49-F238E27FC236}">
                <a16:creationId xmlns:a16="http://schemas.microsoft.com/office/drawing/2014/main" id="{C040D649-52AD-9447-C12C-F0BC3680E5B0}"/>
              </a:ext>
            </a:extLst>
          </p:cNvPr>
          <p:cNvSpPr txBox="1"/>
          <p:nvPr/>
        </p:nvSpPr>
        <p:spPr>
          <a:xfrm>
            <a:off x="9543993" y="4161207"/>
            <a:ext cx="1018227" cy="523220"/>
          </a:xfrm>
          <a:prstGeom prst="rect">
            <a:avLst/>
          </a:prstGeom>
          <a:solidFill>
            <a:srgbClr val="FFFFCC"/>
          </a:solidFill>
        </p:spPr>
        <p:txBody>
          <a:bodyPr wrap="none" rtlCol="0">
            <a:spAutoFit/>
          </a:bodyPr>
          <a:lstStyle/>
          <a:p>
            <a:r>
              <a:rPr lang="en-HK" sz="2800" dirty="0"/>
              <a:t>?????</a:t>
            </a:r>
            <a:endParaRPr lang="en-HK" dirty="0"/>
          </a:p>
        </p:txBody>
      </p:sp>
      <p:sp>
        <p:nvSpPr>
          <p:cNvPr id="9" name="TextBox 8">
            <a:extLst>
              <a:ext uri="{FF2B5EF4-FFF2-40B4-BE49-F238E27FC236}">
                <a16:creationId xmlns:a16="http://schemas.microsoft.com/office/drawing/2014/main" id="{451AB541-9E57-658E-F06A-E038CBAE1CAF}"/>
              </a:ext>
            </a:extLst>
          </p:cNvPr>
          <p:cNvSpPr txBox="1"/>
          <p:nvPr/>
        </p:nvSpPr>
        <p:spPr>
          <a:xfrm>
            <a:off x="8740188" y="4754880"/>
            <a:ext cx="3193438" cy="1754326"/>
          </a:xfrm>
          <a:prstGeom prst="rect">
            <a:avLst/>
          </a:prstGeom>
          <a:noFill/>
        </p:spPr>
        <p:txBody>
          <a:bodyPr wrap="none" rtlCol="0">
            <a:spAutoFit/>
          </a:bodyPr>
          <a:lstStyle/>
          <a:p>
            <a:r>
              <a:rPr lang="en-HK" dirty="0"/>
              <a:t>You don’t need to remember it. </a:t>
            </a:r>
          </a:p>
          <a:p>
            <a:r>
              <a:rPr lang="en-HK" dirty="0"/>
              <a:t>All you need to know is the </a:t>
            </a:r>
          </a:p>
          <a:p>
            <a:r>
              <a:rPr lang="en-HK" dirty="0"/>
              <a:t>optimizer will set the weights</a:t>
            </a:r>
          </a:p>
          <a:p>
            <a:r>
              <a:rPr lang="en-HK" dirty="0"/>
              <a:t>appropriately to make CE</a:t>
            </a:r>
          </a:p>
          <a:p>
            <a:r>
              <a:rPr lang="en-HK" dirty="0"/>
              <a:t>as small as possible (over the</a:t>
            </a:r>
          </a:p>
          <a:p>
            <a:r>
              <a:rPr lang="en-HK" dirty="0"/>
              <a:t>training data set).</a:t>
            </a:r>
          </a:p>
        </p:txBody>
      </p:sp>
    </p:spTree>
    <p:extLst>
      <p:ext uri="{BB962C8B-B14F-4D97-AF65-F5344CB8AC3E}">
        <p14:creationId xmlns:p14="http://schemas.microsoft.com/office/powerpoint/2010/main" val="16424035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04685-86B4-4D28-8665-CA9977A21674}"/>
              </a:ext>
            </a:extLst>
          </p:cNvPr>
          <p:cNvSpPr>
            <a:spLocks noGrp="1"/>
          </p:cNvSpPr>
          <p:nvPr>
            <p:ph type="title"/>
          </p:nvPr>
        </p:nvSpPr>
        <p:spPr/>
        <p:txBody>
          <a:bodyPr>
            <a:normAutofit/>
          </a:bodyPr>
          <a:lstStyle/>
          <a:p>
            <a:r>
              <a:rPr lang="en-US" sz="3200" dirty="0"/>
              <a:t>Deep Learning: Train a neural network for digit classification</a:t>
            </a:r>
            <a:endParaRPr lang="en-HK" sz="3200" dirty="0"/>
          </a:p>
        </p:txBody>
      </p:sp>
      <p:pic>
        <p:nvPicPr>
          <p:cNvPr id="6" name="Picture 5"/>
          <p:cNvPicPr>
            <a:picLocks noChangeAspect="1"/>
          </p:cNvPicPr>
          <p:nvPr/>
        </p:nvPicPr>
        <p:blipFill>
          <a:blip r:embed="rId2"/>
          <a:stretch>
            <a:fillRect/>
          </a:stretch>
        </p:blipFill>
        <p:spPr>
          <a:xfrm>
            <a:off x="838200" y="1286404"/>
            <a:ext cx="7680494" cy="5080942"/>
          </a:xfrm>
          <a:prstGeom prst="rect">
            <a:avLst/>
          </a:prstGeom>
        </p:spPr>
      </p:pic>
      <p:sp>
        <p:nvSpPr>
          <p:cNvPr id="4" name="Rectangle 3">
            <a:extLst>
              <a:ext uri="{FF2B5EF4-FFF2-40B4-BE49-F238E27FC236}">
                <a16:creationId xmlns:a16="http://schemas.microsoft.com/office/drawing/2014/main" id="{19750FC2-5FB1-F226-A873-11FC501042FE}"/>
              </a:ext>
            </a:extLst>
          </p:cNvPr>
          <p:cNvSpPr/>
          <p:nvPr/>
        </p:nvSpPr>
        <p:spPr>
          <a:xfrm>
            <a:off x="838200" y="4754880"/>
            <a:ext cx="7680494" cy="98552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5" name="Oval 4">
            <a:extLst>
              <a:ext uri="{FF2B5EF4-FFF2-40B4-BE49-F238E27FC236}">
                <a16:creationId xmlns:a16="http://schemas.microsoft.com/office/drawing/2014/main" id="{2363FD6C-15B8-E7AA-54D3-103369C89DCB}"/>
              </a:ext>
            </a:extLst>
          </p:cNvPr>
          <p:cNvSpPr/>
          <p:nvPr/>
        </p:nvSpPr>
        <p:spPr>
          <a:xfrm>
            <a:off x="2428240" y="5364480"/>
            <a:ext cx="1798320" cy="36576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7" name="TextBox 6">
            <a:extLst>
              <a:ext uri="{FF2B5EF4-FFF2-40B4-BE49-F238E27FC236}">
                <a16:creationId xmlns:a16="http://schemas.microsoft.com/office/drawing/2014/main" id="{2948728A-E9B2-740A-3F1A-A46C83C6F3F3}"/>
              </a:ext>
            </a:extLst>
          </p:cNvPr>
          <p:cNvSpPr txBox="1"/>
          <p:nvPr/>
        </p:nvSpPr>
        <p:spPr>
          <a:xfrm>
            <a:off x="8661924" y="1483974"/>
            <a:ext cx="2548646" cy="1200329"/>
          </a:xfrm>
          <a:prstGeom prst="rect">
            <a:avLst/>
          </a:prstGeom>
          <a:noFill/>
        </p:spPr>
        <p:txBody>
          <a:bodyPr wrap="none" rtlCol="0">
            <a:spAutoFit/>
          </a:bodyPr>
          <a:lstStyle/>
          <a:p>
            <a:r>
              <a:rPr lang="en-HK" dirty="0"/>
              <a:t>The algorithm we choose</a:t>
            </a:r>
          </a:p>
          <a:p>
            <a:r>
              <a:rPr lang="en-HK" dirty="0"/>
              <a:t>to minimize the loss </a:t>
            </a:r>
          </a:p>
          <a:p>
            <a:r>
              <a:rPr lang="en-HK" dirty="0"/>
              <a:t>functions.  There are</a:t>
            </a:r>
          </a:p>
          <a:p>
            <a:r>
              <a:rPr lang="en-HK" dirty="0"/>
              <a:t>many choices:</a:t>
            </a:r>
          </a:p>
        </p:txBody>
      </p:sp>
      <p:cxnSp>
        <p:nvCxnSpPr>
          <p:cNvPr id="9" name="Straight Arrow Connector 8">
            <a:extLst>
              <a:ext uri="{FF2B5EF4-FFF2-40B4-BE49-F238E27FC236}">
                <a16:creationId xmlns:a16="http://schemas.microsoft.com/office/drawing/2014/main" id="{B35CF738-F341-B833-FC6F-35ABB39968F0}"/>
              </a:ext>
            </a:extLst>
          </p:cNvPr>
          <p:cNvCxnSpPr>
            <a:stCxn id="7" idx="1"/>
            <a:endCxn id="5" idx="7"/>
          </p:cNvCxnSpPr>
          <p:nvPr/>
        </p:nvCxnSpPr>
        <p:spPr>
          <a:xfrm flipH="1">
            <a:off x="3963202" y="2084139"/>
            <a:ext cx="4698722" cy="3333905"/>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D1794BFD-E76E-7585-242A-CFD26DEB8556}"/>
              </a:ext>
            </a:extLst>
          </p:cNvPr>
          <p:cNvPicPr>
            <a:picLocks noChangeAspect="1"/>
          </p:cNvPicPr>
          <p:nvPr/>
        </p:nvPicPr>
        <p:blipFill>
          <a:blip r:embed="rId3"/>
          <a:stretch>
            <a:fillRect/>
          </a:stretch>
        </p:blipFill>
        <p:spPr>
          <a:xfrm>
            <a:off x="8661924" y="2606397"/>
            <a:ext cx="2403331" cy="3428643"/>
          </a:xfrm>
          <a:prstGeom prst="rect">
            <a:avLst/>
          </a:prstGeom>
        </p:spPr>
      </p:pic>
    </p:spTree>
    <p:extLst>
      <p:ext uri="{BB962C8B-B14F-4D97-AF65-F5344CB8AC3E}">
        <p14:creationId xmlns:p14="http://schemas.microsoft.com/office/powerpoint/2010/main" val="7160148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FD64C6-960C-FBDE-45C7-47A9E90F43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9788ED-B97C-F1BC-DEBE-74D3143D277E}"/>
              </a:ext>
            </a:extLst>
          </p:cNvPr>
          <p:cNvSpPr>
            <a:spLocks noGrp="1"/>
          </p:cNvSpPr>
          <p:nvPr>
            <p:ph type="title"/>
          </p:nvPr>
        </p:nvSpPr>
        <p:spPr/>
        <p:txBody>
          <a:bodyPr>
            <a:normAutofit/>
          </a:bodyPr>
          <a:lstStyle/>
          <a:p>
            <a:r>
              <a:rPr lang="en-US" sz="3200" dirty="0"/>
              <a:t>Deep Learning: Train a neural network for digit classification</a:t>
            </a:r>
            <a:endParaRPr lang="en-HK" sz="3200" dirty="0"/>
          </a:p>
        </p:txBody>
      </p:sp>
      <p:pic>
        <p:nvPicPr>
          <p:cNvPr id="6" name="Picture 5">
            <a:extLst>
              <a:ext uri="{FF2B5EF4-FFF2-40B4-BE49-F238E27FC236}">
                <a16:creationId xmlns:a16="http://schemas.microsoft.com/office/drawing/2014/main" id="{D3A691F5-D0BA-C050-0E20-E243A3C5BECA}"/>
              </a:ext>
            </a:extLst>
          </p:cNvPr>
          <p:cNvPicPr>
            <a:picLocks noChangeAspect="1"/>
          </p:cNvPicPr>
          <p:nvPr/>
        </p:nvPicPr>
        <p:blipFill>
          <a:blip r:embed="rId2"/>
          <a:stretch>
            <a:fillRect/>
          </a:stretch>
        </p:blipFill>
        <p:spPr>
          <a:xfrm>
            <a:off x="838200" y="1286404"/>
            <a:ext cx="7680494" cy="5080942"/>
          </a:xfrm>
          <a:prstGeom prst="rect">
            <a:avLst/>
          </a:prstGeom>
        </p:spPr>
      </p:pic>
      <p:sp>
        <p:nvSpPr>
          <p:cNvPr id="4" name="Rectangle 3">
            <a:extLst>
              <a:ext uri="{FF2B5EF4-FFF2-40B4-BE49-F238E27FC236}">
                <a16:creationId xmlns:a16="http://schemas.microsoft.com/office/drawing/2014/main" id="{68239C45-394D-3190-0A52-48525A7D3360}"/>
              </a:ext>
            </a:extLst>
          </p:cNvPr>
          <p:cNvSpPr/>
          <p:nvPr/>
        </p:nvSpPr>
        <p:spPr>
          <a:xfrm>
            <a:off x="838200" y="4754880"/>
            <a:ext cx="7680494" cy="98552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5" name="Oval 4">
            <a:extLst>
              <a:ext uri="{FF2B5EF4-FFF2-40B4-BE49-F238E27FC236}">
                <a16:creationId xmlns:a16="http://schemas.microsoft.com/office/drawing/2014/main" id="{718B34E6-5C49-498B-89EA-8FC0A6905FF6}"/>
              </a:ext>
            </a:extLst>
          </p:cNvPr>
          <p:cNvSpPr/>
          <p:nvPr/>
        </p:nvSpPr>
        <p:spPr>
          <a:xfrm>
            <a:off x="2428240" y="5364480"/>
            <a:ext cx="1798320" cy="36576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7" name="TextBox 6">
            <a:extLst>
              <a:ext uri="{FF2B5EF4-FFF2-40B4-BE49-F238E27FC236}">
                <a16:creationId xmlns:a16="http://schemas.microsoft.com/office/drawing/2014/main" id="{683DE901-1F17-CC55-9769-AC82484E7844}"/>
              </a:ext>
            </a:extLst>
          </p:cNvPr>
          <p:cNvSpPr txBox="1"/>
          <p:nvPr/>
        </p:nvSpPr>
        <p:spPr>
          <a:xfrm>
            <a:off x="8661924" y="1483974"/>
            <a:ext cx="2548646" cy="1200329"/>
          </a:xfrm>
          <a:prstGeom prst="rect">
            <a:avLst/>
          </a:prstGeom>
          <a:noFill/>
        </p:spPr>
        <p:txBody>
          <a:bodyPr wrap="none" rtlCol="0">
            <a:spAutoFit/>
          </a:bodyPr>
          <a:lstStyle/>
          <a:p>
            <a:r>
              <a:rPr lang="en-HK" dirty="0"/>
              <a:t>The algorithm we choose</a:t>
            </a:r>
          </a:p>
          <a:p>
            <a:r>
              <a:rPr lang="en-HK" dirty="0"/>
              <a:t>to minimize the loss </a:t>
            </a:r>
          </a:p>
          <a:p>
            <a:r>
              <a:rPr lang="en-HK" dirty="0"/>
              <a:t>functions.  There are</a:t>
            </a:r>
          </a:p>
          <a:p>
            <a:r>
              <a:rPr lang="en-HK" dirty="0"/>
              <a:t>many choices:</a:t>
            </a:r>
          </a:p>
        </p:txBody>
      </p:sp>
      <p:cxnSp>
        <p:nvCxnSpPr>
          <p:cNvPr id="9" name="Straight Arrow Connector 8">
            <a:extLst>
              <a:ext uri="{FF2B5EF4-FFF2-40B4-BE49-F238E27FC236}">
                <a16:creationId xmlns:a16="http://schemas.microsoft.com/office/drawing/2014/main" id="{B54CDD3A-8852-2FCA-3A62-0635D0F858D0}"/>
              </a:ext>
            </a:extLst>
          </p:cNvPr>
          <p:cNvCxnSpPr>
            <a:stCxn id="7" idx="1"/>
            <a:endCxn id="5" idx="7"/>
          </p:cNvCxnSpPr>
          <p:nvPr/>
        </p:nvCxnSpPr>
        <p:spPr>
          <a:xfrm flipH="1">
            <a:off x="3963202" y="2084139"/>
            <a:ext cx="4698722" cy="3333905"/>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AFD5339-19A5-E2FA-E560-E12B8828966A}"/>
              </a:ext>
            </a:extLst>
          </p:cNvPr>
          <p:cNvPicPr>
            <a:picLocks noChangeAspect="1"/>
          </p:cNvPicPr>
          <p:nvPr/>
        </p:nvPicPr>
        <p:blipFill>
          <a:blip r:embed="rId3"/>
          <a:stretch>
            <a:fillRect/>
          </a:stretch>
        </p:blipFill>
        <p:spPr>
          <a:xfrm>
            <a:off x="8661924" y="2606397"/>
            <a:ext cx="2403331" cy="3428643"/>
          </a:xfrm>
          <a:prstGeom prst="rect">
            <a:avLst/>
          </a:prstGeom>
        </p:spPr>
      </p:pic>
      <p:sp>
        <p:nvSpPr>
          <p:cNvPr id="3" name="TextBox 2">
            <a:extLst>
              <a:ext uri="{FF2B5EF4-FFF2-40B4-BE49-F238E27FC236}">
                <a16:creationId xmlns:a16="http://schemas.microsoft.com/office/drawing/2014/main" id="{B1545A8D-0A84-33C1-355A-D2B843431157}"/>
              </a:ext>
            </a:extLst>
          </p:cNvPr>
          <p:cNvSpPr txBox="1"/>
          <p:nvPr/>
        </p:nvSpPr>
        <p:spPr>
          <a:xfrm>
            <a:off x="942321" y="4439377"/>
            <a:ext cx="9136925" cy="369332"/>
          </a:xfrm>
          <a:prstGeom prst="rect">
            <a:avLst/>
          </a:prstGeom>
          <a:solidFill>
            <a:srgbClr val="FFFFCC"/>
          </a:solidFill>
        </p:spPr>
        <p:txBody>
          <a:bodyPr wrap="none" rtlCol="0">
            <a:spAutoFit/>
          </a:bodyPr>
          <a:lstStyle/>
          <a:p>
            <a:r>
              <a:rPr lang="en-HK" dirty="0"/>
              <a:t>Behaviour of different optimizer:  </a:t>
            </a:r>
            <a:r>
              <a:rPr lang="en-HK" dirty="0">
                <a:hlinkClick r:id="rId4"/>
              </a:rPr>
              <a:t>CS231n Convolutional Neural Networks for Visual Recognition</a:t>
            </a:r>
            <a:endParaRPr lang="en-HK" dirty="0"/>
          </a:p>
        </p:txBody>
      </p:sp>
    </p:spTree>
    <p:extLst>
      <p:ext uri="{BB962C8B-B14F-4D97-AF65-F5344CB8AC3E}">
        <p14:creationId xmlns:p14="http://schemas.microsoft.com/office/powerpoint/2010/main" val="27612369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04685-86B4-4D28-8665-CA9977A21674}"/>
              </a:ext>
            </a:extLst>
          </p:cNvPr>
          <p:cNvSpPr>
            <a:spLocks noGrp="1"/>
          </p:cNvSpPr>
          <p:nvPr>
            <p:ph type="title"/>
          </p:nvPr>
        </p:nvSpPr>
        <p:spPr/>
        <p:txBody>
          <a:bodyPr>
            <a:normAutofit/>
          </a:bodyPr>
          <a:lstStyle/>
          <a:p>
            <a:r>
              <a:rPr lang="en-US" sz="3200" dirty="0"/>
              <a:t>Deep Learning: Train a neural network for digit classification</a:t>
            </a:r>
            <a:endParaRPr lang="en-HK" sz="3200" dirty="0"/>
          </a:p>
        </p:txBody>
      </p:sp>
      <p:pic>
        <p:nvPicPr>
          <p:cNvPr id="6" name="Picture 5"/>
          <p:cNvPicPr>
            <a:picLocks noChangeAspect="1"/>
          </p:cNvPicPr>
          <p:nvPr/>
        </p:nvPicPr>
        <p:blipFill>
          <a:blip r:embed="rId2"/>
          <a:stretch>
            <a:fillRect/>
          </a:stretch>
        </p:blipFill>
        <p:spPr>
          <a:xfrm>
            <a:off x="838200" y="1286404"/>
            <a:ext cx="7680494" cy="5080942"/>
          </a:xfrm>
          <a:prstGeom prst="rect">
            <a:avLst/>
          </a:prstGeom>
        </p:spPr>
      </p:pic>
      <p:sp>
        <p:nvSpPr>
          <p:cNvPr id="5" name="Oval 4"/>
          <p:cNvSpPr/>
          <p:nvPr/>
        </p:nvSpPr>
        <p:spPr>
          <a:xfrm>
            <a:off x="4304371" y="5898995"/>
            <a:ext cx="1037063" cy="3233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873512" y="4003287"/>
            <a:ext cx="5400325" cy="646331"/>
          </a:xfrm>
          <a:prstGeom prst="rect">
            <a:avLst/>
          </a:prstGeom>
          <a:solidFill>
            <a:srgbClr val="FFFFCC"/>
          </a:solidFill>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HK" dirty="0"/>
              <a:t>One epoch is </a:t>
            </a:r>
            <a:r>
              <a:rPr lang="en-US" b="0" i="0" dirty="0">
                <a:solidFill>
                  <a:srgbClr val="040C28"/>
                </a:solidFill>
                <a:effectLst/>
                <a:latin typeface="Google Sans"/>
              </a:rPr>
              <a:t>one complete pass of the training dataset </a:t>
            </a:r>
          </a:p>
          <a:p>
            <a:r>
              <a:rPr lang="en-US" b="0" i="0" dirty="0">
                <a:solidFill>
                  <a:srgbClr val="040C28"/>
                </a:solidFill>
                <a:effectLst/>
                <a:latin typeface="Google Sans"/>
              </a:rPr>
              <a:t>through the algorithm</a:t>
            </a:r>
            <a:endParaRPr lang="en-US" dirty="0"/>
          </a:p>
        </p:txBody>
      </p:sp>
      <p:cxnSp>
        <p:nvCxnSpPr>
          <p:cNvPr id="4" name="Straight Arrow Connector 3">
            <a:extLst>
              <a:ext uri="{FF2B5EF4-FFF2-40B4-BE49-F238E27FC236}">
                <a16:creationId xmlns:a16="http://schemas.microsoft.com/office/drawing/2014/main" id="{F428D4EF-AB81-06C2-0F24-ECEDDA43B615}"/>
              </a:ext>
            </a:extLst>
          </p:cNvPr>
          <p:cNvCxnSpPr/>
          <p:nvPr/>
        </p:nvCxnSpPr>
        <p:spPr>
          <a:xfrm flipH="1" flipV="1">
            <a:off x="3177251" y="4649618"/>
            <a:ext cx="1446835" cy="1249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4182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04685-86B4-4D28-8665-CA9977A21674}"/>
              </a:ext>
            </a:extLst>
          </p:cNvPr>
          <p:cNvSpPr>
            <a:spLocks noGrp="1"/>
          </p:cNvSpPr>
          <p:nvPr>
            <p:ph type="title"/>
          </p:nvPr>
        </p:nvSpPr>
        <p:spPr/>
        <p:txBody>
          <a:bodyPr>
            <a:normAutofit/>
          </a:bodyPr>
          <a:lstStyle/>
          <a:p>
            <a:r>
              <a:rPr lang="en-US" sz="3200" dirty="0"/>
              <a:t>Deep Learning: Train a neural network for digit classification</a:t>
            </a:r>
            <a:endParaRPr lang="en-HK" sz="3200" dirty="0"/>
          </a:p>
        </p:txBody>
      </p:sp>
      <p:pic>
        <p:nvPicPr>
          <p:cNvPr id="6" name="Picture 5"/>
          <p:cNvPicPr>
            <a:picLocks noChangeAspect="1"/>
          </p:cNvPicPr>
          <p:nvPr/>
        </p:nvPicPr>
        <p:blipFill>
          <a:blip r:embed="rId2"/>
          <a:stretch>
            <a:fillRect/>
          </a:stretch>
        </p:blipFill>
        <p:spPr>
          <a:xfrm>
            <a:off x="838200" y="1286404"/>
            <a:ext cx="7680494" cy="5080942"/>
          </a:xfrm>
          <a:prstGeom prst="rect">
            <a:avLst/>
          </a:prstGeom>
        </p:spPr>
      </p:pic>
      <p:sp>
        <p:nvSpPr>
          <p:cNvPr id="10" name="Oval 9"/>
          <p:cNvSpPr/>
          <p:nvPr/>
        </p:nvSpPr>
        <p:spPr>
          <a:xfrm>
            <a:off x="5222240" y="5829830"/>
            <a:ext cx="1438260" cy="4413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F78F221-BFBD-D856-4407-949AC3F54F3A}"/>
              </a:ext>
            </a:extLst>
          </p:cNvPr>
          <p:cNvSpPr txBox="1"/>
          <p:nvPr/>
        </p:nvSpPr>
        <p:spPr>
          <a:xfrm>
            <a:off x="7699108" y="5926150"/>
            <a:ext cx="3503780" cy="646331"/>
          </a:xfrm>
          <a:prstGeom prst="rect">
            <a:avLst/>
          </a:prstGeom>
          <a:solidFill>
            <a:srgbClr val="FFFFCC"/>
          </a:solidFill>
        </p:spPr>
        <p:txBody>
          <a:bodyPr wrap="none" rtlCol="0">
            <a:spAutoFit/>
          </a:bodyPr>
          <a:lstStyle/>
          <a:p>
            <a:r>
              <a:rPr lang="en-HK" dirty="0"/>
              <a:t>The number of data points used for</a:t>
            </a:r>
          </a:p>
          <a:p>
            <a:r>
              <a:rPr lang="en-HK" dirty="0"/>
              <a:t>an update of the weights</a:t>
            </a:r>
          </a:p>
        </p:txBody>
      </p:sp>
      <p:cxnSp>
        <p:nvCxnSpPr>
          <p:cNvPr id="5" name="Straight Arrow Connector 4">
            <a:extLst>
              <a:ext uri="{FF2B5EF4-FFF2-40B4-BE49-F238E27FC236}">
                <a16:creationId xmlns:a16="http://schemas.microsoft.com/office/drawing/2014/main" id="{EBE44C36-10EC-749D-2BA7-8FE602FAE4E0}"/>
              </a:ext>
            </a:extLst>
          </p:cNvPr>
          <p:cNvCxnSpPr/>
          <p:nvPr/>
        </p:nvCxnSpPr>
        <p:spPr>
          <a:xfrm flipH="1" flipV="1">
            <a:off x="6660500" y="6058773"/>
            <a:ext cx="1010688" cy="212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22752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04685-86B4-4D28-8665-CA9977A21674}"/>
              </a:ext>
            </a:extLst>
          </p:cNvPr>
          <p:cNvSpPr>
            <a:spLocks noGrp="1"/>
          </p:cNvSpPr>
          <p:nvPr>
            <p:ph type="title"/>
          </p:nvPr>
        </p:nvSpPr>
        <p:spPr/>
        <p:txBody>
          <a:bodyPr>
            <a:normAutofit/>
          </a:bodyPr>
          <a:lstStyle/>
          <a:p>
            <a:r>
              <a:rPr lang="en-US" sz="3200" dirty="0"/>
              <a:t>Deep Learning: Train a neural network for digit classification</a:t>
            </a:r>
            <a:endParaRPr lang="en-HK" sz="3200" dirty="0"/>
          </a:p>
        </p:txBody>
      </p:sp>
      <p:pic>
        <p:nvPicPr>
          <p:cNvPr id="6" name="Picture 5"/>
          <p:cNvPicPr>
            <a:picLocks noChangeAspect="1"/>
          </p:cNvPicPr>
          <p:nvPr/>
        </p:nvPicPr>
        <p:blipFill>
          <a:blip r:embed="rId2"/>
          <a:stretch>
            <a:fillRect/>
          </a:stretch>
        </p:blipFill>
        <p:spPr>
          <a:xfrm>
            <a:off x="838200" y="1286404"/>
            <a:ext cx="7680494" cy="5080942"/>
          </a:xfrm>
          <a:prstGeom prst="rect">
            <a:avLst/>
          </a:prstGeom>
        </p:spPr>
      </p:pic>
      <p:sp>
        <p:nvSpPr>
          <p:cNvPr id="3" name="Oval 2">
            <a:extLst>
              <a:ext uri="{FF2B5EF4-FFF2-40B4-BE49-F238E27FC236}">
                <a16:creationId xmlns:a16="http://schemas.microsoft.com/office/drawing/2014/main" id="{9050C4B7-A28F-7C85-FE15-9E82668379AD}"/>
              </a:ext>
            </a:extLst>
          </p:cNvPr>
          <p:cNvSpPr/>
          <p:nvPr/>
        </p:nvSpPr>
        <p:spPr>
          <a:xfrm>
            <a:off x="5222240" y="5829830"/>
            <a:ext cx="1438260" cy="4413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E1674DA-FC7B-4055-C496-D3E6963D1CB4}"/>
              </a:ext>
            </a:extLst>
          </p:cNvPr>
          <p:cNvPicPr>
            <a:picLocks noChangeAspect="1"/>
          </p:cNvPicPr>
          <p:nvPr/>
        </p:nvPicPr>
        <p:blipFill>
          <a:blip r:embed="rId3"/>
          <a:stretch>
            <a:fillRect/>
          </a:stretch>
        </p:blipFill>
        <p:spPr>
          <a:xfrm>
            <a:off x="1089326" y="3037207"/>
            <a:ext cx="3261383" cy="2575992"/>
          </a:xfrm>
          <a:prstGeom prst="rect">
            <a:avLst/>
          </a:prstGeom>
        </p:spPr>
      </p:pic>
      <p:sp>
        <p:nvSpPr>
          <p:cNvPr id="7" name="TextBox 6">
            <a:extLst>
              <a:ext uri="{FF2B5EF4-FFF2-40B4-BE49-F238E27FC236}">
                <a16:creationId xmlns:a16="http://schemas.microsoft.com/office/drawing/2014/main" id="{D4F81A88-D955-94F3-0ABA-E6D9B57156FB}"/>
              </a:ext>
            </a:extLst>
          </p:cNvPr>
          <p:cNvSpPr txBox="1"/>
          <p:nvPr/>
        </p:nvSpPr>
        <p:spPr>
          <a:xfrm>
            <a:off x="1050594" y="2575542"/>
            <a:ext cx="3627853" cy="923330"/>
          </a:xfrm>
          <a:prstGeom prst="rect">
            <a:avLst/>
          </a:prstGeom>
          <a:solidFill>
            <a:srgbClr val="FFFFCC"/>
          </a:solidFill>
        </p:spPr>
        <p:txBody>
          <a:bodyPr wrap="none" rtlCol="0">
            <a:spAutoFit/>
          </a:bodyPr>
          <a:lstStyle/>
          <a:p>
            <a:r>
              <a:rPr lang="en-HK" dirty="0" err="1"/>
              <a:t>batch_size</a:t>
            </a:r>
            <a:r>
              <a:rPr lang="en-HK" dirty="0"/>
              <a:t> = 1: Each update is fast,</a:t>
            </a:r>
          </a:p>
          <a:p>
            <a:r>
              <a:rPr lang="en-HK" dirty="0"/>
              <a:t>but the path to the minimum is</a:t>
            </a:r>
          </a:p>
          <a:p>
            <a:r>
              <a:rPr lang="en-HK" dirty="0"/>
              <a:t>not smooth: there are ups and down</a:t>
            </a:r>
          </a:p>
        </p:txBody>
      </p:sp>
    </p:spTree>
    <p:extLst>
      <p:ext uri="{BB962C8B-B14F-4D97-AF65-F5344CB8AC3E}">
        <p14:creationId xmlns:p14="http://schemas.microsoft.com/office/powerpoint/2010/main" val="20411553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F2B6A-E9BC-7C7D-132A-54BA32E1FA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957B1F-9DEE-9E89-DB50-78A56452A951}"/>
              </a:ext>
            </a:extLst>
          </p:cNvPr>
          <p:cNvSpPr>
            <a:spLocks noGrp="1"/>
          </p:cNvSpPr>
          <p:nvPr>
            <p:ph type="title"/>
          </p:nvPr>
        </p:nvSpPr>
        <p:spPr/>
        <p:txBody>
          <a:bodyPr>
            <a:normAutofit/>
          </a:bodyPr>
          <a:lstStyle/>
          <a:p>
            <a:r>
              <a:rPr lang="en-US" sz="3200" dirty="0"/>
              <a:t>Deep Learning: Train a neural network for digit classification</a:t>
            </a:r>
            <a:endParaRPr lang="en-HK" sz="3200" dirty="0"/>
          </a:p>
        </p:txBody>
      </p:sp>
      <p:pic>
        <p:nvPicPr>
          <p:cNvPr id="6" name="Picture 5">
            <a:extLst>
              <a:ext uri="{FF2B5EF4-FFF2-40B4-BE49-F238E27FC236}">
                <a16:creationId xmlns:a16="http://schemas.microsoft.com/office/drawing/2014/main" id="{2B30999F-6205-2ED4-FD4B-6D0B06EFC52A}"/>
              </a:ext>
            </a:extLst>
          </p:cNvPr>
          <p:cNvPicPr>
            <a:picLocks noChangeAspect="1"/>
          </p:cNvPicPr>
          <p:nvPr/>
        </p:nvPicPr>
        <p:blipFill>
          <a:blip r:embed="rId2"/>
          <a:stretch>
            <a:fillRect/>
          </a:stretch>
        </p:blipFill>
        <p:spPr>
          <a:xfrm>
            <a:off x="838200" y="1286404"/>
            <a:ext cx="7680494" cy="5080942"/>
          </a:xfrm>
          <a:prstGeom prst="rect">
            <a:avLst/>
          </a:prstGeom>
        </p:spPr>
      </p:pic>
      <p:sp>
        <p:nvSpPr>
          <p:cNvPr id="3" name="Oval 2">
            <a:extLst>
              <a:ext uri="{FF2B5EF4-FFF2-40B4-BE49-F238E27FC236}">
                <a16:creationId xmlns:a16="http://schemas.microsoft.com/office/drawing/2014/main" id="{B491D111-2D58-92E2-5199-B1B5C093BB49}"/>
              </a:ext>
            </a:extLst>
          </p:cNvPr>
          <p:cNvSpPr/>
          <p:nvPr/>
        </p:nvSpPr>
        <p:spPr>
          <a:xfrm>
            <a:off x="5222240" y="5829830"/>
            <a:ext cx="1438260" cy="4413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4445145-D278-321A-3953-8D2231FA3C60}"/>
              </a:ext>
            </a:extLst>
          </p:cNvPr>
          <p:cNvPicPr>
            <a:picLocks noChangeAspect="1"/>
          </p:cNvPicPr>
          <p:nvPr/>
        </p:nvPicPr>
        <p:blipFill>
          <a:blip r:embed="rId3"/>
          <a:stretch>
            <a:fillRect/>
          </a:stretch>
        </p:blipFill>
        <p:spPr>
          <a:xfrm>
            <a:off x="1089326" y="3037207"/>
            <a:ext cx="3261383" cy="2575992"/>
          </a:xfrm>
          <a:prstGeom prst="rect">
            <a:avLst/>
          </a:prstGeom>
        </p:spPr>
      </p:pic>
      <p:sp>
        <p:nvSpPr>
          <p:cNvPr id="7" name="TextBox 6">
            <a:extLst>
              <a:ext uri="{FF2B5EF4-FFF2-40B4-BE49-F238E27FC236}">
                <a16:creationId xmlns:a16="http://schemas.microsoft.com/office/drawing/2014/main" id="{9E49DCCE-DEF8-B99A-77FC-907E5C14D15E}"/>
              </a:ext>
            </a:extLst>
          </p:cNvPr>
          <p:cNvSpPr txBox="1"/>
          <p:nvPr/>
        </p:nvSpPr>
        <p:spPr>
          <a:xfrm>
            <a:off x="1050594" y="2575542"/>
            <a:ext cx="3627853" cy="923330"/>
          </a:xfrm>
          <a:prstGeom prst="rect">
            <a:avLst/>
          </a:prstGeom>
          <a:solidFill>
            <a:srgbClr val="FFFFCC"/>
          </a:solidFill>
        </p:spPr>
        <p:txBody>
          <a:bodyPr wrap="none" rtlCol="0">
            <a:spAutoFit/>
          </a:bodyPr>
          <a:lstStyle/>
          <a:p>
            <a:r>
              <a:rPr lang="en-HK" dirty="0" err="1"/>
              <a:t>batch_size</a:t>
            </a:r>
            <a:r>
              <a:rPr lang="en-HK" dirty="0"/>
              <a:t> = 1: Each update is fast,</a:t>
            </a:r>
          </a:p>
          <a:p>
            <a:r>
              <a:rPr lang="en-HK" dirty="0"/>
              <a:t>but the path to the minimum is</a:t>
            </a:r>
          </a:p>
          <a:p>
            <a:r>
              <a:rPr lang="en-HK" dirty="0"/>
              <a:t>not smooth: there are ups and down</a:t>
            </a:r>
          </a:p>
        </p:txBody>
      </p:sp>
      <p:sp>
        <p:nvSpPr>
          <p:cNvPr id="4" name="Oval 3">
            <a:extLst>
              <a:ext uri="{FF2B5EF4-FFF2-40B4-BE49-F238E27FC236}">
                <a16:creationId xmlns:a16="http://schemas.microsoft.com/office/drawing/2014/main" id="{39CE1C3B-A894-5464-BCFE-F28B8D86FD96}"/>
              </a:ext>
            </a:extLst>
          </p:cNvPr>
          <p:cNvSpPr/>
          <p:nvPr/>
        </p:nvSpPr>
        <p:spPr>
          <a:xfrm>
            <a:off x="5379912" y="5385352"/>
            <a:ext cx="1438260" cy="4413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F70E180-55A9-5A21-02E1-E4B6B368A3B7}"/>
              </a:ext>
            </a:extLst>
          </p:cNvPr>
          <p:cNvPicPr>
            <a:picLocks noChangeAspect="1"/>
          </p:cNvPicPr>
          <p:nvPr/>
        </p:nvPicPr>
        <p:blipFill>
          <a:blip r:embed="rId4"/>
          <a:stretch>
            <a:fillRect/>
          </a:stretch>
        </p:blipFill>
        <p:spPr>
          <a:xfrm>
            <a:off x="4864105" y="3636346"/>
            <a:ext cx="2928609" cy="1970277"/>
          </a:xfrm>
          <a:prstGeom prst="rect">
            <a:avLst/>
          </a:prstGeom>
        </p:spPr>
      </p:pic>
      <p:sp>
        <p:nvSpPr>
          <p:cNvPr id="9" name="TextBox 8">
            <a:extLst>
              <a:ext uri="{FF2B5EF4-FFF2-40B4-BE49-F238E27FC236}">
                <a16:creationId xmlns:a16="http://schemas.microsoft.com/office/drawing/2014/main" id="{991C1748-E5AA-8557-31DB-CA0B2E25CEC0}"/>
              </a:ext>
            </a:extLst>
          </p:cNvPr>
          <p:cNvSpPr txBox="1"/>
          <p:nvPr/>
        </p:nvSpPr>
        <p:spPr>
          <a:xfrm>
            <a:off x="4772926" y="2575542"/>
            <a:ext cx="3811236" cy="1200329"/>
          </a:xfrm>
          <a:prstGeom prst="rect">
            <a:avLst/>
          </a:prstGeom>
          <a:solidFill>
            <a:srgbClr val="FFFFCC"/>
          </a:solidFill>
        </p:spPr>
        <p:txBody>
          <a:bodyPr wrap="none" rtlCol="0">
            <a:spAutoFit/>
          </a:bodyPr>
          <a:lstStyle/>
          <a:p>
            <a:r>
              <a:rPr lang="en-HK" dirty="0" err="1"/>
              <a:t>batch_size</a:t>
            </a:r>
            <a:r>
              <a:rPr lang="en-HK" dirty="0"/>
              <a:t> = the size of the whole data</a:t>
            </a:r>
          </a:p>
          <a:p>
            <a:r>
              <a:rPr lang="en-HK" dirty="0"/>
              <a:t>set: Each update is very slow,</a:t>
            </a:r>
          </a:p>
          <a:p>
            <a:r>
              <a:rPr lang="en-HK" dirty="0"/>
              <a:t>but the path to the minimum is</a:t>
            </a:r>
          </a:p>
          <a:p>
            <a:r>
              <a:rPr lang="en-HK" dirty="0"/>
              <a:t>very smooth</a:t>
            </a:r>
          </a:p>
        </p:txBody>
      </p:sp>
    </p:spTree>
    <p:extLst>
      <p:ext uri="{BB962C8B-B14F-4D97-AF65-F5344CB8AC3E}">
        <p14:creationId xmlns:p14="http://schemas.microsoft.com/office/powerpoint/2010/main" val="16067277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BDF39-E406-908D-140C-EF14C1BF14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E22DAB-4BCD-041E-2C39-ADB24A1FE7F8}"/>
              </a:ext>
            </a:extLst>
          </p:cNvPr>
          <p:cNvSpPr>
            <a:spLocks noGrp="1"/>
          </p:cNvSpPr>
          <p:nvPr>
            <p:ph type="title"/>
          </p:nvPr>
        </p:nvSpPr>
        <p:spPr/>
        <p:txBody>
          <a:bodyPr>
            <a:normAutofit/>
          </a:bodyPr>
          <a:lstStyle/>
          <a:p>
            <a:r>
              <a:rPr lang="en-US" sz="3200" dirty="0"/>
              <a:t>Deep Learning: Train a neural network for digit classification</a:t>
            </a:r>
            <a:endParaRPr lang="en-HK" sz="3200" dirty="0"/>
          </a:p>
        </p:txBody>
      </p:sp>
      <p:pic>
        <p:nvPicPr>
          <p:cNvPr id="6" name="Picture 5">
            <a:extLst>
              <a:ext uri="{FF2B5EF4-FFF2-40B4-BE49-F238E27FC236}">
                <a16:creationId xmlns:a16="http://schemas.microsoft.com/office/drawing/2014/main" id="{BCF896F4-0818-AA8D-4E68-91C1B0DC514F}"/>
              </a:ext>
            </a:extLst>
          </p:cNvPr>
          <p:cNvPicPr>
            <a:picLocks noChangeAspect="1"/>
          </p:cNvPicPr>
          <p:nvPr/>
        </p:nvPicPr>
        <p:blipFill>
          <a:blip r:embed="rId2"/>
          <a:stretch>
            <a:fillRect/>
          </a:stretch>
        </p:blipFill>
        <p:spPr>
          <a:xfrm>
            <a:off x="838200" y="1286404"/>
            <a:ext cx="7680494" cy="5080942"/>
          </a:xfrm>
          <a:prstGeom prst="rect">
            <a:avLst/>
          </a:prstGeom>
        </p:spPr>
      </p:pic>
      <p:sp>
        <p:nvSpPr>
          <p:cNvPr id="3" name="Oval 2">
            <a:extLst>
              <a:ext uri="{FF2B5EF4-FFF2-40B4-BE49-F238E27FC236}">
                <a16:creationId xmlns:a16="http://schemas.microsoft.com/office/drawing/2014/main" id="{D8075DF3-1E1A-EF10-A958-C75B6FEE27D6}"/>
              </a:ext>
            </a:extLst>
          </p:cNvPr>
          <p:cNvSpPr/>
          <p:nvPr/>
        </p:nvSpPr>
        <p:spPr>
          <a:xfrm>
            <a:off x="5379912" y="5385352"/>
            <a:ext cx="1438260" cy="4413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E443917-503A-1A3B-3274-00E4BA726444}"/>
              </a:ext>
            </a:extLst>
          </p:cNvPr>
          <p:cNvPicPr>
            <a:picLocks noChangeAspect="1"/>
          </p:cNvPicPr>
          <p:nvPr/>
        </p:nvPicPr>
        <p:blipFill>
          <a:blip r:embed="rId3"/>
          <a:stretch>
            <a:fillRect/>
          </a:stretch>
        </p:blipFill>
        <p:spPr>
          <a:xfrm>
            <a:off x="1089326" y="3037207"/>
            <a:ext cx="3261383" cy="2575992"/>
          </a:xfrm>
          <a:prstGeom prst="rect">
            <a:avLst/>
          </a:prstGeom>
        </p:spPr>
      </p:pic>
      <p:sp>
        <p:nvSpPr>
          <p:cNvPr id="7" name="TextBox 6">
            <a:extLst>
              <a:ext uri="{FF2B5EF4-FFF2-40B4-BE49-F238E27FC236}">
                <a16:creationId xmlns:a16="http://schemas.microsoft.com/office/drawing/2014/main" id="{815916BA-F691-539D-C1E4-590B63417F50}"/>
              </a:ext>
            </a:extLst>
          </p:cNvPr>
          <p:cNvSpPr txBox="1"/>
          <p:nvPr/>
        </p:nvSpPr>
        <p:spPr>
          <a:xfrm>
            <a:off x="1050594" y="2575542"/>
            <a:ext cx="3627853" cy="923330"/>
          </a:xfrm>
          <a:prstGeom prst="rect">
            <a:avLst/>
          </a:prstGeom>
          <a:solidFill>
            <a:srgbClr val="FFFFCC"/>
          </a:solidFill>
        </p:spPr>
        <p:txBody>
          <a:bodyPr wrap="none" rtlCol="0">
            <a:spAutoFit/>
          </a:bodyPr>
          <a:lstStyle/>
          <a:p>
            <a:r>
              <a:rPr lang="en-HK" dirty="0" err="1"/>
              <a:t>batch_size</a:t>
            </a:r>
            <a:r>
              <a:rPr lang="en-HK" dirty="0"/>
              <a:t> = 1: Each update is fast,</a:t>
            </a:r>
          </a:p>
          <a:p>
            <a:r>
              <a:rPr lang="en-HK" dirty="0"/>
              <a:t>but the path to the minimum is</a:t>
            </a:r>
          </a:p>
          <a:p>
            <a:r>
              <a:rPr lang="en-HK" dirty="0"/>
              <a:t>not smooth: there are ups and down</a:t>
            </a:r>
          </a:p>
        </p:txBody>
      </p:sp>
      <p:pic>
        <p:nvPicPr>
          <p:cNvPr id="10" name="Picture 9">
            <a:extLst>
              <a:ext uri="{FF2B5EF4-FFF2-40B4-BE49-F238E27FC236}">
                <a16:creationId xmlns:a16="http://schemas.microsoft.com/office/drawing/2014/main" id="{6B59E570-1D99-78B2-A37B-F661E982E19D}"/>
              </a:ext>
            </a:extLst>
          </p:cNvPr>
          <p:cNvPicPr>
            <a:picLocks noChangeAspect="1"/>
          </p:cNvPicPr>
          <p:nvPr/>
        </p:nvPicPr>
        <p:blipFill>
          <a:blip r:embed="rId4"/>
          <a:stretch>
            <a:fillRect/>
          </a:stretch>
        </p:blipFill>
        <p:spPr>
          <a:xfrm>
            <a:off x="4864105" y="3636346"/>
            <a:ext cx="2928609" cy="1970277"/>
          </a:xfrm>
          <a:prstGeom prst="rect">
            <a:avLst/>
          </a:prstGeom>
        </p:spPr>
      </p:pic>
      <p:sp>
        <p:nvSpPr>
          <p:cNvPr id="12" name="TextBox 11">
            <a:extLst>
              <a:ext uri="{FF2B5EF4-FFF2-40B4-BE49-F238E27FC236}">
                <a16:creationId xmlns:a16="http://schemas.microsoft.com/office/drawing/2014/main" id="{F5593B22-3D5C-AA9E-6923-81261C6761E9}"/>
              </a:ext>
            </a:extLst>
          </p:cNvPr>
          <p:cNvSpPr txBox="1"/>
          <p:nvPr/>
        </p:nvSpPr>
        <p:spPr>
          <a:xfrm>
            <a:off x="4772926" y="2575542"/>
            <a:ext cx="3811236" cy="1200329"/>
          </a:xfrm>
          <a:prstGeom prst="rect">
            <a:avLst/>
          </a:prstGeom>
          <a:solidFill>
            <a:srgbClr val="FFFFCC"/>
          </a:solidFill>
        </p:spPr>
        <p:txBody>
          <a:bodyPr wrap="none" rtlCol="0">
            <a:spAutoFit/>
          </a:bodyPr>
          <a:lstStyle/>
          <a:p>
            <a:r>
              <a:rPr lang="en-HK" dirty="0" err="1"/>
              <a:t>batch_size</a:t>
            </a:r>
            <a:r>
              <a:rPr lang="en-HK" dirty="0"/>
              <a:t> = the size of the whole data</a:t>
            </a:r>
          </a:p>
          <a:p>
            <a:r>
              <a:rPr lang="en-HK" dirty="0"/>
              <a:t>set: Each update is very slow,</a:t>
            </a:r>
          </a:p>
          <a:p>
            <a:r>
              <a:rPr lang="en-HK" dirty="0"/>
              <a:t>but the path to the minimum is</a:t>
            </a:r>
          </a:p>
          <a:p>
            <a:r>
              <a:rPr lang="en-HK" dirty="0"/>
              <a:t>very smooth</a:t>
            </a:r>
          </a:p>
        </p:txBody>
      </p:sp>
      <p:pic>
        <p:nvPicPr>
          <p:cNvPr id="8" name="Picture 7">
            <a:extLst>
              <a:ext uri="{FF2B5EF4-FFF2-40B4-BE49-F238E27FC236}">
                <a16:creationId xmlns:a16="http://schemas.microsoft.com/office/drawing/2014/main" id="{58D764FC-7C85-CD37-61D5-E858DCB07E4D}"/>
              </a:ext>
            </a:extLst>
          </p:cNvPr>
          <p:cNvPicPr>
            <a:picLocks noChangeAspect="1"/>
          </p:cNvPicPr>
          <p:nvPr/>
        </p:nvPicPr>
        <p:blipFill>
          <a:blip r:embed="rId5"/>
          <a:stretch>
            <a:fillRect/>
          </a:stretch>
        </p:blipFill>
        <p:spPr>
          <a:xfrm>
            <a:off x="8557426" y="3522911"/>
            <a:ext cx="3312843" cy="2137448"/>
          </a:xfrm>
          <a:prstGeom prst="rect">
            <a:avLst/>
          </a:prstGeom>
        </p:spPr>
      </p:pic>
      <p:sp>
        <p:nvSpPr>
          <p:cNvPr id="9" name="TextBox 8">
            <a:extLst>
              <a:ext uri="{FF2B5EF4-FFF2-40B4-BE49-F238E27FC236}">
                <a16:creationId xmlns:a16="http://schemas.microsoft.com/office/drawing/2014/main" id="{F247E82F-73D3-9CFE-1D20-A148E45C5316}"/>
              </a:ext>
            </a:extLst>
          </p:cNvPr>
          <p:cNvSpPr txBox="1"/>
          <p:nvPr/>
        </p:nvSpPr>
        <p:spPr>
          <a:xfrm>
            <a:off x="8649630" y="2575542"/>
            <a:ext cx="3376309" cy="646331"/>
          </a:xfrm>
          <a:prstGeom prst="rect">
            <a:avLst/>
          </a:prstGeom>
          <a:solidFill>
            <a:srgbClr val="FFFFCC"/>
          </a:solidFill>
        </p:spPr>
        <p:txBody>
          <a:bodyPr wrap="none" rtlCol="0">
            <a:spAutoFit/>
          </a:bodyPr>
          <a:lstStyle/>
          <a:p>
            <a:r>
              <a:rPr lang="en-HK" dirty="0" err="1"/>
              <a:t>batch_size</a:t>
            </a:r>
            <a:r>
              <a:rPr lang="en-HK" dirty="0"/>
              <a:t> = somewhere between</a:t>
            </a:r>
          </a:p>
          <a:p>
            <a:r>
              <a:rPr lang="en-HK" dirty="0"/>
              <a:t>1 and dataset’s size</a:t>
            </a:r>
          </a:p>
        </p:txBody>
      </p:sp>
    </p:spTree>
    <p:extLst>
      <p:ext uri="{BB962C8B-B14F-4D97-AF65-F5344CB8AC3E}">
        <p14:creationId xmlns:p14="http://schemas.microsoft.com/office/powerpoint/2010/main" val="3343779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BD370-1D93-3073-F3BD-F82B05E111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50F121-2B9A-0805-8186-A8C8CD09BA1F}"/>
              </a:ext>
            </a:extLst>
          </p:cNvPr>
          <p:cNvSpPr>
            <a:spLocks noGrp="1"/>
          </p:cNvSpPr>
          <p:nvPr>
            <p:ph type="title"/>
          </p:nvPr>
        </p:nvSpPr>
        <p:spPr/>
        <p:txBody>
          <a:bodyPr>
            <a:normAutofit/>
          </a:bodyPr>
          <a:lstStyle/>
          <a:p>
            <a:r>
              <a:rPr lang="en-US" dirty="0"/>
              <a:t>Supervised learning: Regression</a:t>
            </a:r>
            <a:endParaRPr lang="en-HK" dirty="0"/>
          </a:p>
        </p:txBody>
      </p:sp>
      <p:sp>
        <p:nvSpPr>
          <p:cNvPr id="3" name="Content Placeholder 2">
            <a:extLst>
              <a:ext uri="{FF2B5EF4-FFF2-40B4-BE49-F238E27FC236}">
                <a16:creationId xmlns:a16="http://schemas.microsoft.com/office/drawing/2014/main" id="{5A26B304-D916-D31D-B28A-EB1E0E4EA331}"/>
              </a:ext>
            </a:extLst>
          </p:cNvPr>
          <p:cNvSpPr>
            <a:spLocks noGrp="1"/>
          </p:cNvSpPr>
          <p:nvPr>
            <p:ph idx="1"/>
          </p:nvPr>
        </p:nvSpPr>
        <p:spPr>
          <a:xfrm>
            <a:off x="838200" y="1825625"/>
            <a:ext cx="5823857" cy="4351338"/>
          </a:xfrm>
        </p:spPr>
        <p:txBody>
          <a:bodyPr>
            <a:normAutofit/>
          </a:bodyPr>
          <a:lstStyle/>
          <a:p>
            <a:r>
              <a:rPr lang="en-HK" sz="3200" dirty="0"/>
              <a:t>Every input x is associated with </a:t>
            </a:r>
            <a:r>
              <a:rPr lang="en-HK" sz="3200" dirty="0">
                <a:solidFill>
                  <a:srgbClr val="FFC000"/>
                </a:solidFill>
              </a:rPr>
              <a:t>a label y, where y is some numerical value </a:t>
            </a:r>
            <a:r>
              <a:rPr lang="en-HK" sz="3200" dirty="0"/>
              <a:t>(or some higher dimension numerical vector)</a:t>
            </a:r>
          </a:p>
        </p:txBody>
      </p:sp>
      <p:sp>
        <p:nvSpPr>
          <p:cNvPr id="4" name="Slide Number Placeholder 3">
            <a:extLst>
              <a:ext uri="{FF2B5EF4-FFF2-40B4-BE49-F238E27FC236}">
                <a16:creationId xmlns:a16="http://schemas.microsoft.com/office/drawing/2014/main" id="{223781D0-3FED-6BEF-C461-DBF05CE8A6FC}"/>
              </a:ext>
            </a:extLst>
          </p:cNvPr>
          <p:cNvSpPr>
            <a:spLocks noGrp="1"/>
          </p:cNvSpPr>
          <p:nvPr>
            <p:ph type="sldNum" sz="quarter" idx="12"/>
          </p:nvPr>
        </p:nvSpPr>
        <p:spPr/>
        <p:txBody>
          <a:bodyPr/>
          <a:lstStyle/>
          <a:p>
            <a:fld id="{4D293FED-3968-494D-9506-17D4A14AF90C}" type="slidenum">
              <a:rPr lang="en-US" smtClean="0"/>
              <a:t>8</a:t>
            </a:fld>
            <a:endParaRPr lang="en-US" dirty="0"/>
          </a:p>
        </p:txBody>
      </p:sp>
      <p:graphicFrame>
        <p:nvGraphicFramePr>
          <p:cNvPr id="5" name="Table 4">
            <a:extLst>
              <a:ext uri="{FF2B5EF4-FFF2-40B4-BE49-F238E27FC236}">
                <a16:creationId xmlns:a16="http://schemas.microsoft.com/office/drawing/2014/main" id="{3FAAE3DD-E2CB-E893-2BCE-08181A8FB9CC}"/>
              </a:ext>
            </a:extLst>
          </p:cNvPr>
          <p:cNvGraphicFramePr>
            <a:graphicFrameLocks noGrp="1"/>
          </p:cNvGraphicFramePr>
          <p:nvPr>
            <p:extLst>
              <p:ext uri="{D42A27DB-BD31-4B8C-83A1-F6EECF244321}">
                <p14:modId xmlns:p14="http://schemas.microsoft.com/office/powerpoint/2010/main" val="930581436"/>
              </p:ext>
            </p:extLst>
          </p:nvPr>
        </p:nvGraphicFramePr>
        <p:xfrm>
          <a:off x="7082725" y="2411966"/>
          <a:ext cx="4322088" cy="3944384"/>
        </p:xfrm>
        <a:graphic>
          <a:graphicData uri="http://schemas.openxmlformats.org/drawingml/2006/table">
            <a:tbl>
              <a:tblPr firstRow="1">
                <a:tableStyleId>{BC89EF96-8CEA-46FF-86C4-4CE0E7609802}</a:tableStyleId>
              </a:tblPr>
              <a:tblGrid>
                <a:gridCol w="2014098">
                  <a:extLst>
                    <a:ext uri="{9D8B030D-6E8A-4147-A177-3AD203B41FA5}">
                      <a16:colId xmlns:a16="http://schemas.microsoft.com/office/drawing/2014/main" val="1801546504"/>
                    </a:ext>
                  </a:extLst>
                </a:gridCol>
                <a:gridCol w="2307990">
                  <a:extLst>
                    <a:ext uri="{9D8B030D-6E8A-4147-A177-3AD203B41FA5}">
                      <a16:colId xmlns:a16="http://schemas.microsoft.com/office/drawing/2014/main" val="1215813173"/>
                    </a:ext>
                  </a:extLst>
                </a:gridCol>
              </a:tblGrid>
              <a:tr h="1200575">
                <a:tc>
                  <a:txBody>
                    <a:bodyPr/>
                    <a:lstStyle/>
                    <a:p>
                      <a:pPr algn="ctr">
                        <a:lnSpc>
                          <a:spcPct val="107000"/>
                        </a:lnSpc>
                        <a:spcAft>
                          <a:spcPts val="800"/>
                        </a:spcAft>
                      </a:pPr>
                      <a:r>
                        <a:rPr lang="en-HK" sz="1800" dirty="0">
                          <a:effectLst/>
                        </a:rPr>
                        <a:t>Temperature (°C)</a:t>
                      </a:r>
                      <a:br>
                        <a:rPr lang="en-HK" sz="1800" dirty="0">
                          <a:effectLst/>
                        </a:rPr>
                      </a:br>
                      <a:r>
                        <a:rPr lang="en-HK" sz="1800" dirty="0">
                          <a:effectLst/>
                        </a:rPr>
                        <a:t>x</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HK" sz="1800" dirty="0">
                          <a:effectLst/>
                        </a:rPr>
                        <a:t>Ice-cream Sales (No. of cones)</a:t>
                      </a:r>
                      <a:br>
                        <a:rPr lang="en-HK" sz="1800" dirty="0">
                          <a:effectLst/>
                        </a:rPr>
                      </a:br>
                      <a:r>
                        <a:rPr lang="en-HK" sz="1800" dirty="0">
                          <a:effectLst/>
                        </a:rPr>
                        <a:t>y</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44541787"/>
                  </a:ext>
                </a:extLst>
              </a:tr>
              <a:tr h="371573">
                <a:tc gridSpan="2">
                  <a:txBody>
                    <a:bodyPr/>
                    <a:lstStyle/>
                    <a:p>
                      <a:pPr algn="l">
                        <a:lnSpc>
                          <a:spcPct val="107000"/>
                        </a:lnSpc>
                        <a:spcAft>
                          <a:spcPts val="800"/>
                        </a:spcAft>
                      </a:pPr>
                      <a:r>
                        <a:rPr lang="en-HK" sz="1800" dirty="0">
                          <a:effectLst/>
                          <a:latin typeface="Calibri" panose="020F0502020204030204" pitchFamily="34" charset="0"/>
                          <a:ea typeface="Calibri" panose="020F0502020204030204" pitchFamily="34" charset="0"/>
                          <a:cs typeface="Times New Roman" panose="02020603050405020304" pitchFamily="18" charset="0"/>
                        </a:rPr>
                        <a:t>Training data</a:t>
                      </a:r>
                    </a:p>
                  </a:txBody>
                  <a:tcPr marL="68580" marR="68580" marT="0" marB="0" anchor="ctr"/>
                </a:tc>
                <a:tc hMerge="1">
                  <a:txBody>
                    <a:bodyPr/>
                    <a:lstStyle/>
                    <a:p>
                      <a:pPr algn="ctr">
                        <a:lnSpc>
                          <a:spcPct val="107000"/>
                        </a:lnSpc>
                        <a:spcAft>
                          <a:spcPts val="800"/>
                        </a:spcAft>
                      </a:pP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30836824"/>
                  </a:ext>
                </a:extLst>
              </a:tr>
              <a:tr h="388181">
                <a:tc>
                  <a:txBody>
                    <a:bodyPr/>
                    <a:lstStyle/>
                    <a:p>
                      <a:pPr algn="ctr">
                        <a:lnSpc>
                          <a:spcPct val="107000"/>
                        </a:lnSpc>
                        <a:spcAft>
                          <a:spcPts val="800"/>
                        </a:spcAft>
                      </a:pPr>
                      <a:r>
                        <a:rPr lang="en-HK" sz="1800" dirty="0">
                          <a:effectLst/>
                        </a:rPr>
                        <a:t>10</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HK" sz="1800" dirty="0">
                          <a:effectLst/>
                        </a:rPr>
                        <a:t>4</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67947449"/>
                  </a:ext>
                </a:extLst>
              </a:tr>
              <a:tr h="388181">
                <a:tc>
                  <a:txBody>
                    <a:bodyPr/>
                    <a:lstStyle/>
                    <a:p>
                      <a:pPr algn="ctr">
                        <a:lnSpc>
                          <a:spcPct val="107000"/>
                        </a:lnSpc>
                        <a:spcAft>
                          <a:spcPts val="800"/>
                        </a:spcAft>
                      </a:pPr>
                      <a:r>
                        <a:rPr lang="en-HK" sz="1800" dirty="0">
                          <a:effectLst/>
                        </a:rPr>
                        <a:t>12</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HK" sz="1800" dirty="0">
                          <a:effectLst/>
                        </a:rPr>
                        <a:t>5</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45916316"/>
                  </a:ext>
                </a:extLst>
              </a:tr>
              <a:tr h="388181">
                <a:tc>
                  <a:txBody>
                    <a:bodyPr/>
                    <a:lstStyle/>
                    <a:p>
                      <a:pPr algn="ctr">
                        <a:lnSpc>
                          <a:spcPct val="107000"/>
                        </a:lnSpc>
                        <a:spcAft>
                          <a:spcPts val="800"/>
                        </a:spcAft>
                      </a:pPr>
                      <a:r>
                        <a:rPr lang="en-HK" sz="1800" dirty="0">
                          <a:effectLst/>
                        </a:rPr>
                        <a:t>16</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HK" sz="1800" dirty="0">
                          <a:effectLst/>
                        </a:rPr>
                        <a:t>7</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68481530"/>
                  </a:ext>
                </a:extLst>
              </a:tr>
              <a:tr h="388181">
                <a:tc>
                  <a:txBody>
                    <a:bodyPr/>
                    <a:lstStyle/>
                    <a:p>
                      <a:pPr algn="ctr">
                        <a:lnSpc>
                          <a:spcPct val="107000"/>
                        </a:lnSpc>
                        <a:spcAft>
                          <a:spcPts val="800"/>
                        </a:spcAft>
                      </a:pPr>
                      <a:r>
                        <a:rPr lang="en-HK" sz="1800" dirty="0">
                          <a:effectLst/>
                        </a:rPr>
                        <a:t>20</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HK" sz="1800" dirty="0">
                          <a:effectLst/>
                        </a:rPr>
                        <a:t>10</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30478673"/>
                  </a:ext>
                </a:extLst>
              </a:tr>
              <a:tr h="388181">
                <a:tc gridSpan="2">
                  <a:txBody>
                    <a:bodyPr/>
                    <a:lstStyle/>
                    <a:p>
                      <a:pPr algn="ctr">
                        <a:lnSpc>
                          <a:spcPct val="107000"/>
                        </a:lnSpc>
                        <a:spcAft>
                          <a:spcPts val="800"/>
                        </a:spcAft>
                      </a:pPr>
                      <a:r>
                        <a:rPr lang="en-HK" sz="1800" dirty="0">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tc>
                <a:tc hMerge="1">
                  <a:txBody>
                    <a:bodyPr/>
                    <a:lstStyle/>
                    <a:p>
                      <a:pPr algn="ctr">
                        <a:lnSpc>
                          <a:spcPct val="107000"/>
                        </a:lnSpc>
                        <a:spcAft>
                          <a:spcPts val="800"/>
                        </a:spcAft>
                      </a:pP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89936771"/>
                  </a:ext>
                </a:extLst>
              </a:tr>
              <a:tr h="431331">
                <a:tc>
                  <a:txBody>
                    <a:bodyPr/>
                    <a:lstStyle/>
                    <a:p>
                      <a:pPr algn="ctr">
                        <a:lnSpc>
                          <a:spcPct val="107000"/>
                        </a:lnSpc>
                        <a:spcAft>
                          <a:spcPts val="800"/>
                        </a:spcAft>
                      </a:pP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endParaRPr lang="en-HK" sz="18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70602776"/>
                  </a:ext>
                </a:extLst>
              </a:tr>
            </a:tbl>
          </a:graphicData>
        </a:graphic>
      </p:graphicFrame>
      <p:sp>
        <p:nvSpPr>
          <p:cNvPr id="7" name="Content Placeholder 4">
            <a:extLst>
              <a:ext uri="{FF2B5EF4-FFF2-40B4-BE49-F238E27FC236}">
                <a16:creationId xmlns:a16="http://schemas.microsoft.com/office/drawing/2014/main" id="{229B7F0F-5396-A08C-4303-4BF1DFC9886E}"/>
              </a:ext>
            </a:extLst>
          </p:cNvPr>
          <p:cNvSpPr txBox="1">
            <a:spLocks/>
          </p:cNvSpPr>
          <p:nvPr/>
        </p:nvSpPr>
        <p:spPr>
          <a:xfrm>
            <a:off x="6646653" y="1825625"/>
            <a:ext cx="5181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An example</a:t>
            </a:r>
          </a:p>
          <a:p>
            <a:endParaRPr lang="en-HK" dirty="0"/>
          </a:p>
        </p:txBody>
      </p:sp>
    </p:spTree>
    <p:extLst>
      <p:ext uri="{BB962C8B-B14F-4D97-AF65-F5344CB8AC3E}">
        <p14:creationId xmlns:p14="http://schemas.microsoft.com/office/powerpoint/2010/main" val="3480443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BB882-9D3C-772C-6830-35BEFB1518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691140-AE57-D362-7FF0-F651F6A16777}"/>
              </a:ext>
            </a:extLst>
          </p:cNvPr>
          <p:cNvSpPr>
            <a:spLocks noGrp="1"/>
          </p:cNvSpPr>
          <p:nvPr>
            <p:ph type="title"/>
          </p:nvPr>
        </p:nvSpPr>
        <p:spPr/>
        <p:txBody>
          <a:bodyPr>
            <a:normAutofit/>
          </a:bodyPr>
          <a:lstStyle/>
          <a:p>
            <a:r>
              <a:rPr lang="en-US" dirty="0"/>
              <a:t>Supervised learning: Regression</a:t>
            </a:r>
            <a:endParaRPr lang="en-HK" dirty="0"/>
          </a:p>
        </p:txBody>
      </p:sp>
      <p:sp>
        <p:nvSpPr>
          <p:cNvPr id="3" name="Content Placeholder 2">
            <a:extLst>
              <a:ext uri="{FF2B5EF4-FFF2-40B4-BE49-F238E27FC236}">
                <a16:creationId xmlns:a16="http://schemas.microsoft.com/office/drawing/2014/main" id="{1A5F5984-5521-F44D-B860-F3BF2F8058F2}"/>
              </a:ext>
            </a:extLst>
          </p:cNvPr>
          <p:cNvSpPr>
            <a:spLocks noGrp="1"/>
          </p:cNvSpPr>
          <p:nvPr>
            <p:ph idx="1"/>
          </p:nvPr>
        </p:nvSpPr>
        <p:spPr>
          <a:xfrm>
            <a:off x="838200" y="1825625"/>
            <a:ext cx="5823857" cy="4351338"/>
          </a:xfrm>
        </p:spPr>
        <p:txBody>
          <a:bodyPr>
            <a:normAutofit/>
          </a:bodyPr>
          <a:lstStyle/>
          <a:p>
            <a:r>
              <a:rPr lang="en-HK" sz="3200" dirty="0"/>
              <a:t>Every input x is associated with </a:t>
            </a:r>
            <a:r>
              <a:rPr lang="en-HK" sz="3200" dirty="0">
                <a:solidFill>
                  <a:srgbClr val="FFC000"/>
                </a:solidFill>
              </a:rPr>
              <a:t>a label y, where y is some numerical value </a:t>
            </a:r>
            <a:r>
              <a:rPr lang="en-HK" sz="3200" dirty="0"/>
              <a:t>(or some higher dimension numerical vector)</a:t>
            </a:r>
          </a:p>
          <a:p>
            <a:r>
              <a:rPr lang="en-HK" sz="3200" dirty="0"/>
              <a:t>We need to build a model from some training data for predicting the correct label of any given input.</a:t>
            </a:r>
          </a:p>
        </p:txBody>
      </p:sp>
      <p:sp>
        <p:nvSpPr>
          <p:cNvPr id="4" name="Slide Number Placeholder 3">
            <a:extLst>
              <a:ext uri="{FF2B5EF4-FFF2-40B4-BE49-F238E27FC236}">
                <a16:creationId xmlns:a16="http://schemas.microsoft.com/office/drawing/2014/main" id="{7D6400D9-D4F9-9C18-0FBC-8A5EAEDCB720}"/>
              </a:ext>
            </a:extLst>
          </p:cNvPr>
          <p:cNvSpPr>
            <a:spLocks noGrp="1"/>
          </p:cNvSpPr>
          <p:nvPr>
            <p:ph type="sldNum" sz="quarter" idx="12"/>
          </p:nvPr>
        </p:nvSpPr>
        <p:spPr/>
        <p:txBody>
          <a:bodyPr/>
          <a:lstStyle/>
          <a:p>
            <a:fld id="{4D293FED-3968-494D-9506-17D4A14AF90C}" type="slidenum">
              <a:rPr lang="en-US" smtClean="0"/>
              <a:t>9</a:t>
            </a:fld>
            <a:endParaRPr lang="en-US" dirty="0"/>
          </a:p>
        </p:txBody>
      </p:sp>
      <p:sp>
        <p:nvSpPr>
          <p:cNvPr id="7" name="Content Placeholder 4">
            <a:extLst>
              <a:ext uri="{FF2B5EF4-FFF2-40B4-BE49-F238E27FC236}">
                <a16:creationId xmlns:a16="http://schemas.microsoft.com/office/drawing/2014/main" id="{BC4B8120-F398-ACDE-562B-08198F05C71B}"/>
              </a:ext>
            </a:extLst>
          </p:cNvPr>
          <p:cNvSpPr txBox="1">
            <a:spLocks/>
          </p:cNvSpPr>
          <p:nvPr/>
        </p:nvSpPr>
        <p:spPr>
          <a:xfrm>
            <a:off x="6646653" y="1825625"/>
            <a:ext cx="5181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An example</a:t>
            </a:r>
          </a:p>
          <a:p>
            <a:endParaRPr lang="en-HK" dirty="0"/>
          </a:p>
        </p:txBody>
      </p:sp>
      <p:graphicFrame>
        <p:nvGraphicFramePr>
          <p:cNvPr id="6" name="Table 5">
            <a:extLst>
              <a:ext uri="{FF2B5EF4-FFF2-40B4-BE49-F238E27FC236}">
                <a16:creationId xmlns:a16="http://schemas.microsoft.com/office/drawing/2014/main" id="{40B436F6-88E5-84B2-6468-2BA159D4452D}"/>
              </a:ext>
            </a:extLst>
          </p:cNvPr>
          <p:cNvGraphicFramePr>
            <a:graphicFrameLocks noGrp="1"/>
          </p:cNvGraphicFramePr>
          <p:nvPr>
            <p:extLst>
              <p:ext uri="{D42A27DB-BD31-4B8C-83A1-F6EECF244321}">
                <p14:modId xmlns:p14="http://schemas.microsoft.com/office/powerpoint/2010/main" val="3589930339"/>
              </p:ext>
            </p:extLst>
          </p:nvPr>
        </p:nvGraphicFramePr>
        <p:xfrm>
          <a:off x="7070092" y="2411966"/>
          <a:ext cx="4334721" cy="3944384"/>
        </p:xfrm>
        <a:graphic>
          <a:graphicData uri="http://schemas.openxmlformats.org/drawingml/2006/table">
            <a:tbl>
              <a:tblPr firstRow="1">
                <a:tableStyleId>{BC89EF96-8CEA-46FF-86C4-4CE0E7609802}</a:tableStyleId>
              </a:tblPr>
              <a:tblGrid>
                <a:gridCol w="2026731">
                  <a:extLst>
                    <a:ext uri="{9D8B030D-6E8A-4147-A177-3AD203B41FA5}">
                      <a16:colId xmlns:a16="http://schemas.microsoft.com/office/drawing/2014/main" val="1801546504"/>
                    </a:ext>
                  </a:extLst>
                </a:gridCol>
                <a:gridCol w="2307990">
                  <a:extLst>
                    <a:ext uri="{9D8B030D-6E8A-4147-A177-3AD203B41FA5}">
                      <a16:colId xmlns:a16="http://schemas.microsoft.com/office/drawing/2014/main" val="1215813173"/>
                    </a:ext>
                  </a:extLst>
                </a:gridCol>
              </a:tblGrid>
              <a:tr h="1200575">
                <a:tc>
                  <a:txBody>
                    <a:bodyPr/>
                    <a:lstStyle/>
                    <a:p>
                      <a:pPr algn="ctr">
                        <a:lnSpc>
                          <a:spcPct val="107000"/>
                        </a:lnSpc>
                        <a:spcAft>
                          <a:spcPts val="800"/>
                        </a:spcAft>
                      </a:pPr>
                      <a:r>
                        <a:rPr lang="en-HK" sz="1800" dirty="0">
                          <a:effectLst/>
                        </a:rPr>
                        <a:t>Temperature (°C)</a:t>
                      </a:r>
                      <a:br>
                        <a:rPr lang="en-HK" sz="1800" dirty="0">
                          <a:effectLst/>
                        </a:rPr>
                      </a:br>
                      <a:r>
                        <a:rPr lang="en-HK" sz="1800" dirty="0">
                          <a:effectLst/>
                        </a:rPr>
                        <a:t>x</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HK" sz="1800" dirty="0">
                          <a:effectLst/>
                        </a:rPr>
                        <a:t>Ice-cream Sales (No. of cones)</a:t>
                      </a:r>
                      <a:br>
                        <a:rPr lang="en-HK" sz="1800" dirty="0">
                          <a:effectLst/>
                        </a:rPr>
                      </a:br>
                      <a:r>
                        <a:rPr lang="en-HK" sz="1800" dirty="0">
                          <a:effectLst/>
                        </a:rPr>
                        <a:t>y</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44541787"/>
                  </a:ext>
                </a:extLst>
              </a:tr>
              <a:tr h="371573">
                <a:tc gridSpan="2">
                  <a:txBody>
                    <a:bodyPr/>
                    <a:lstStyle/>
                    <a:p>
                      <a:pPr algn="l">
                        <a:lnSpc>
                          <a:spcPct val="107000"/>
                        </a:lnSpc>
                        <a:spcAft>
                          <a:spcPts val="800"/>
                        </a:spcAft>
                      </a:pPr>
                      <a:r>
                        <a:rPr lang="en-HK" sz="1800" dirty="0">
                          <a:effectLst/>
                          <a:latin typeface="Calibri" panose="020F0502020204030204" pitchFamily="34" charset="0"/>
                          <a:ea typeface="Calibri" panose="020F0502020204030204" pitchFamily="34" charset="0"/>
                          <a:cs typeface="Times New Roman" panose="02020603050405020304" pitchFamily="18" charset="0"/>
                        </a:rPr>
                        <a:t>Training data</a:t>
                      </a:r>
                    </a:p>
                  </a:txBody>
                  <a:tcPr marL="68580" marR="68580" marT="0" marB="0" anchor="ctr"/>
                </a:tc>
                <a:tc hMerge="1">
                  <a:txBody>
                    <a:bodyPr/>
                    <a:lstStyle/>
                    <a:p>
                      <a:pPr algn="ctr">
                        <a:lnSpc>
                          <a:spcPct val="107000"/>
                        </a:lnSpc>
                        <a:spcAft>
                          <a:spcPts val="800"/>
                        </a:spcAft>
                      </a:pP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30836824"/>
                  </a:ext>
                </a:extLst>
              </a:tr>
              <a:tr h="388181">
                <a:tc>
                  <a:txBody>
                    <a:bodyPr/>
                    <a:lstStyle/>
                    <a:p>
                      <a:pPr algn="ctr">
                        <a:lnSpc>
                          <a:spcPct val="107000"/>
                        </a:lnSpc>
                        <a:spcAft>
                          <a:spcPts val="800"/>
                        </a:spcAft>
                      </a:pPr>
                      <a:r>
                        <a:rPr lang="en-HK" sz="1800" dirty="0">
                          <a:effectLst/>
                        </a:rPr>
                        <a:t>10</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HK" sz="1800" dirty="0">
                          <a:effectLst/>
                        </a:rPr>
                        <a:t>4</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67947449"/>
                  </a:ext>
                </a:extLst>
              </a:tr>
              <a:tr h="388181">
                <a:tc>
                  <a:txBody>
                    <a:bodyPr/>
                    <a:lstStyle/>
                    <a:p>
                      <a:pPr algn="ctr">
                        <a:lnSpc>
                          <a:spcPct val="107000"/>
                        </a:lnSpc>
                        <a:spcAft>
                          <a:spcPts val="800"/>
                        </a:spcAft>
                      </a:pPr>
                      <a:r>
                        <a:rPr lang="en-HK" sz="1800" dirty="0">
                          <a:effectLst/>
                        </a:rPr>
                        <a:t>12</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HK" sz="1800" dirty="0">
                          <a:effectLst/>
                        </a:rPr>
                        <a:t>5</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45916316"/>
                  </a:ext>
                </a:extLst>
              </a:tr>
              <a:tr h="388181">
                <a:tc>
                  <a:txBody>
                    <a:bodyPr/>
                    <a:lstStyle/>
                    <a:p>
                      <a:pPr algn="ctr">
                        <a:lnSpc>
                          <a:spcPct val="107000"/>
                        </a:lnSpc>
                        <a:spcAft>
                          <a:spcPts val="800"/>
                        </a:spcAft>
                      </a:pPr>
                      <a:r>
                        <a:rPr lang="en-HK" sz="1800" dirty="0">
                          <a:effectLst/>
                        </a:rPr>
                        <a:t>16</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HK" sz="1800" dirty="0">
                          <a:effectLst/>
                        </a:rPr>
                        <a:t>7</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68481530"/>
                  </a:ext>
                </a:extLst>
              </a:tr>
              <a:tr h="388181">
                <a:tc>
                  <a:txBody>
                    <a:bodyPr/>
                    <a:lstStyle/>
                    <a:p>
                      <a:pPr algn="ctr">
                        <a:lnSpc>
                          <a:spcPct val="107000"/>
                        </a:lnSpc>
                        <a:spcAft>
                          <a:spcPts val="800"/>
                        </a:spcAft>
                      </a:pPr>
                      <a:r>
                        <a:rPr lang="en-HK" sz="1800" dirty="0">
                          <a:effectLst/>
                        </a:rPr>
                        <a:t>20</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HK" sz="1800" dirty="0">
                          <a:effectLst/>
                        </a:rPr>
                        <a:t>10</a:t>
                      </a: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30478673"/>
                  </a:ext>
                </a:extLst>
              </a:tr>
              <a:tr h="388181">
                <a:tc gridSpan="2">
                  <a:txBody>
                    <a:bodyPr/>
                    <a:lstStyle/>
                    <a:p>
                      <a:pPr algn="l">
                        <a:lnSpc>
                          <a:spcPct val="107000"/>
                        </a:lnSpc>
                        <a:spcAft>
                          <a:spcPts val="800"/>
                        </a:spcAft>
                      </a:pPr>
                      <a:r>
                        <a:rPr lang="en-HK" sz="1800" dirty="0">
                          <a:effectLst/>
                          <a:latin typeface="Calibri" panose="020F0502020204030204" pitchFamily="34" charset="0"/>
                          <a:ea typeface="Calibri" panose="020F0502020204030204" pitchFamily="34" charset="0"/>
                          <a:cs typeface="Times New Roman" panose="02020603050405020304" pitchFamily="18" charset="0"/>
                        </a:rPr>
                        <a:t>new data</a:t>
                      </a:r>
                    </a:p>
                  </a:txBody>
                  <a:tcPr marL="68580" marR="68580" marT="0" marB="0"/>
                </a:tc>
                <a:tc hMerge="1">
                  <a:txBody>
                    <a:bodyPr/>
                    <a:lstStyle/>
                    <a:p>
                      <a:pPr algn="ctr">
                        <a:lnSpc>
                          <a:spcPct val="107000"/>
                        </a:lnSpc>
                        <a:spcAft>
                          <a:spcPts val="800"/>
                        </a:spcAft>
                      </a:pPr>
                      <a:endParaRPr lang="en-HK"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89936771"/>
                  </a:ext>
                </a:extLst>
              </a:tr>
              <a:tr h="431331">
                <a:tc>
                  <a:txBody>
                    <a:bodyPr/>
                    <a:lstStyle/>
                    <a:p>
                      <a:pPr algn="ctr">
                        <a:lnSpc>
                          <a:spcPct val="107000"/>
                        </a:lnSpc>
                        <a:spcAft>
                          <a:spcPts val="800"/>
                        </a:spcAft>
                      </a:pPr>
                      <a:r>
                        <a:rPr lang="en-HK" sz="1800" dirty="0">
                          <a:effectLst/>
                          <a:latin typeface="Calibri" panose="020F0502020204030204" pitchFamily="34" charset="0"/>
                          <a:ea typeface="Calibri" panose="020F0502020204030204" pitchFamily="34" charset="0"/>
                          <a:cs typeface="Times New Roman" panose="02020603050405020304" pitchFamily="18" charset="0"/>
                        </a:rPr>
                        <a:t>30</a:t>
                      </a:r>
                    </a:p>
                  </a:txBody>
                  <a:tcPr marL="68580" marR="68580" marT="0" marB="0"/>
                </a:tc>
                <a:tc>
                  <a:txBody>
                    <a:bodyPr/>
                    <a:lstStyle/>
                    <a:p>
                      <a:pPr algn="ctr">
                        <a:lnSpc>
                          <a:spcPct val="107000"/>
                        </a:lnSpc>
                        <a:spcAft>
                          <a:spcPts val="800"/>
                        </a:spcAft>
                      </a:pPr>
                      <a:r>
                        <a:rPr lang="en-HK" sz="20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t>
                      </a:r>
                      <a:endParaRPr lang="en-HK" sz="18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70602776"/>
                  </a:ext>
                </a:extLst>
              </a:tr>
            </a:tbl>
          </a:graphicData>
        </a:graphic>
      </p:graphicFrame>
    </p:spTree>
    <p:extLst>
      <p:ext uri="{BB962C8B-B14F-4D97-AF65-F5344CB8AC3E}">
        <p14:creationId xmlns:p14="http://schemas.microsoft.com/office/powerpoint/2010/main" val="196555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4092</TotalTime>
  <Words>5126</Words>
  <Application>Microsoft Office PowerPoint</Application>
  <PresentationFormat>Widescreen</PresentationFormat>
  <Paragraphs>644</Paragraphs>
  <Slides>78</Slides>
  <Notes>20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78</vt:i4>
      </vt:variant>
    </vt:vector>
  </HeadingPairs>
  <TitlesOfParts>
    <vt:vector size="86" baseType="lpstr">
      <vt:lpstr>Arial</vt:lpstr>
      <vt:lpstr>Calibri</vt:lpstr>
      <vt:lpstr>Calibri Light</vt:lpstr>
      <vt:lpstr>Cambria Math</vt:lpstr>
      <vt:lpstr>Google Sans</vt:lpstr>
      <vt:lpstr>Source Sans Pro</vt:lpstr>
      <vt:lpstr>Office Theme</vt:lpstr>
      <vt:lpstr>Office Theme</vt:lpstr>
      <vt:lpstr>Machine Learning basics</vt:lpstr>
      <vt:lpstr>Machine Learning</vt:lpstr>
      <vt:lpstr>Different Types of Machine Learning</vt:lpstr>
      <vt:lpstr>Supervised Learning</vt:lpstr>
      <vt:lpstr>Supervised Learning: Classification</vt:lpstr>
      <vt:lpstr>Supervised Learning: Classification</vt:lpstr>
      <vt:lpstr>Supervised Learning: Classification</vt:lpstr>
      <vt:lpstr>Supervised learning: Regression</vt:lpstr>
      <vt:lpstr>Supervised learning: Regression</vt:lpstr>
      <vt:lpstr>Supervised learning: Regression</vt:lpstr>
      <vt:lpstr>Unsupervised Learning: Clustering</vt:lpstr>
      <vt:lpstr>Unsupervised Learning: Clustering</vt:lpstr>
      <vt:lpstr>Reinforcement Learning</vt:lpstr>
      <vt:lpstr>How to do Machine Learning? 7 steps of Machine Learning</vt:lpstr>
      <vt:lpstr>How to do Machine Learning? 7 steps of Machine Learning</vt:lpstr>
      <vt:lpstr>How to do Machine Learning? 7 steps of Machine Learning</vt:lpstr>
      <vt:lpstr>How to do Machine Learning? 7 steps of Machine Learning</vt:lpstr>
      <vt:lpstr>How to do Machine Learning? 7 steps of Machine Learning</vt:lpstr>
      <vt:lpstr>How to do Machine Learning? 7 steps of Machine Learning</vt:lpstr>
      <vt:lpstr>How to do Machine Learning? 7 steps of Machine Learning</vt:lpstr>
      <vt:lpstr>Performance measurement for classification</vt:lpstr>
      <vt:lpstr>Better measure (for binary classification)</vt:lpstr>
      <vt:lpstr>Confusion matrix</vt:lpstr>
      <vt:lpstr>Performance measures for binary classification</vt:lpstr>
      <vt:lpstr>Performance measures for binary classification</vt:lpstr>
      <vt:lpstr>Performance measures for binary classification</vt:lpstr>
      <vt:lpstr>Performance measures for binary classification</vt:lpstr>
      <vt:lpstr>F1-score: Another measure for binary classification</vt:lpstr>
      <vt:lpstr>Performance measure of regression</vt:lpstr>
      <vt:lpstr>Software libraries for ML</vt:lpstr>
      <vt:lpstr>Traditional ML methods: scikit-learn </vt:lpstr>
      <vt:lpstr>PowerPoint Presentation</vt:lpstr>
      <vt:lpstr>PowerPoint Presentation</vt:lpstr>
      <vt:lpstr>PowerPoint Presentation</vt:lpstr>
      <vt:lpstr>Some examples</vt:lpstr>
      <vt:lpstr>Supervised learning: Linear Regression model for predicting ice cream sales</vt:lpstr>
      <vt:lpstr>Supervised learning: Linear Regression model for predicting ice cream sales</vt:lpstr>
      <vt:lpstr>Supervised learning: Linear Regression model for predicting ice cream sales</vt:lpstr>
      <vt:lpstr>Supervised learning: Classifying Apple vs Pear</vt:lpstr>
      <vt:lpstr>Supervised learning: Classifying Apple vs Pear</vt:lpstr>
      <vt:lpstr>Unsupervised learning: clustering points on 2D plane</vt:lpstr>
      <vt:lpstr>Artificial neural network and deep learning</vt:lpstr>
      <vt:lpstr>PowerPoint Presentation</vt:lpstr>
      <vt:lpstr>PowerPoint Presentation</vt:lpstr>
      <vt:lpstr>The Perceptron</vt:lpstr>
      <vt:lpstr>The Perceptron</vt:lpstr>
      <vt:lpstr>PowerPoint Presentation</vt:lpstr>
      <vt:lpstr>The Perceptron</vt:lpstr>
      <vt:lpstr>How to train a perceptron?</vt:lpstr>
      <vt:lpstr>How to train a perceptron?</vt:lpstr>
      <vt:lpstr>How to train a perceptron?</vt:lpstr>
      <vt:lpstr>How to train a perceptron?</vt:lpstr>
      <vt:lpstr>How to train a perceptron?</vt:lpstr>
      <vt:lpstr>Deep learning: TensorFlow and Keras</vt:lpstr>
      <vt:lpstr>Why not Pytorch?</vt:lpstr>
      <vt:lpstr>Why not Pytorch?</vt:lpstr>
      <vt:lpstr>Example: classifying digits</vt:lpstr>
      <vt:lpstr>Deep Learning: Train a neural network for digit classification</vt:lpstr>
      <vt:lpstr>PowerPoint Presentation</vt:lpstr>
      <vt:lpstr>Deep Learning: Train a neural network for digit classification</vt:lpstr>
      <vt:lpstr>Deep Learning: Train a neural network for digit classification</vt:lpstr>
      <vt:lpstr>Deep Learning: Train a neural network for digit classification</vt:lpstr>
      <vt:lpstr>Deep Learning: Train a neural network for digit classification</vt:lpstr>
      <vt:lpstr>Deep Learning: Train a neural network for digit classification</vt:lpstr>
      <vt:lpstr>Deep Learning: Train a neural network for digit classification</vt:lpstr>
      <vt:lpstr>Deep Learning: Train a neural network for digit classification</vt:lpstr>
      <vt:lpstr>Deep Learning: Train a neural network for digit classification</vt:lpstr>
      <vt:lpstr>Deep Learning: Train a neural network for digit classification</vt:lpstr>
      <vt:lpstr>Deep Learning: Train a neural network for digit classification</vt:lpstr>
      <vt:lpstr>Deep Learning: Train a neural network for digit classification</vt:lpstr>
      <vt:lpstr>Deep Learning: Train a neural network for digit classification</vt:lpstr>
      <vt:lpstr>Deep Learning: Train a neural network for digit classification</vt:lpstr>
      <vt:lpstr>Deep Learning: Train a neural network for digit classification</vt:lpstr>
      <vt:lpstr>Deep Learning: Train a neural network for digit classification</vt:lpstr>
      <vt:lpstr>Deep Learning: Train a neural network for digit classification</vt:lpstr>
      <vt:lpstr>Deep Learning: Train a neural network for digit classification</vt:lpstr>
      <vt:lpstr>Deep Learning: Train a neural network for digit classification</vt:lpstr>
      <vt:lpstr>Deep Learning: Train a neural network for digit classification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COMP2501  Introduction to data science and Engineering</dc:title>
  <dc:creator>cscarmen</dc:creator>
  <cp:lastModifiedBy>Hing Fung Ting</cp:lastModifiedBy>
  <cp:revision>160</cp:revision>
  <dcterms:created xsi:type="dcterms:W3CDTF">2021-05-21T02:21:59Z</dcterms:created>
  <dcterms:modified xsi:type="dcterms:W3CDTF">2025-06-25T02:39:04Z</dcterms:modified>
</cp:coreProperties>
</file>